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57" r:id="rId3"/>
    <p:sldId id="273" r:id="rId4"/>
    <p:sldId id="258" r:id="rId5"/>
    <p:sldId id="259" r:id="rId6"/>
    <p:sldId id="284" r:id="rId7"/>
    <p:sldId id="260" r:id="rId8"/>
    <p:sldId id="262" r:id="rId9"/>
    <p:sldId id="263" r:id="rId10"/>
    <p:sldId id="264" r:id="rId11"/>
    <p:sldId id="265" r:id="rId12"/>
    <p:sldId id="266" r:id="rId13"/>
    <p:sldId id="267" r:id="rId14"/>
    <p:sldId id="278" r:id="rId15"/>
    <p:sldId id="279" r:id="rId16"/>
    <p:sldId id="268" r:id="rId17"/>
    <p:sldId id="280" r:id="rId18"/>
    <p:sldId id="277" r:id="rId19"/>
    <p:sldId id="269" r:id="rId20"/>
    <p:sldId id="281" r:id="rId21"/>
    <p:sldId id="274" r:id="rId22"/>
    <p:sldId id="282" r:id="rId23"/>
    <p:sldId id="270" r:id="rId24"/>
    <p:sldId id="271" r:id="rId25"/>
    <p:sldId id="275" r:id="rId26"/>
    <p:sldId id="276" r:id="rId27"/>
    <p:sldId id="272" r:id="rId2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75" autoAdjust="0"/>
    <p:restoredTop sz="94660"/>
  </p:normalViewPr>
  <p:slideViewPr>
    <p:cSldViewPr snapToGrid="0">
      <p:cViewPr varScale="1">
        <p:scale>
          <a:sx n="107" d="100"/>
          <a:sy n="107" d="100"/>
        </p:scale>
        <p:origin x="12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7" y="0"/>
            <a:ext cx="3078163" cy="469900"/>
          </a:xfrm>
          <a:prstGeom prst="rect">
            <a:avLst/>
          </a:prstGeom>
        </p:spPr>
        <p:txBody>
          <a:bodyPr vert="horz" lIns="91440" tIns="45720" rIns="91440" bIns="45720" rtlCol="0"/>
          <a:lstStyle>
            <a:lvl1pPr algn="r">
              <a:defRPr sz="1200"/>
            </a:lvl1pPr>
          </a:lstStyle>
          <a:p>
            <a:fld id="{DEA45EE9-E5C8-41B7-86FB-341AFB884351}" type="datetimeFigureOut">
              <a:rPr lang="en-US" smtClean="0"/>
              <a:t>3/26/2019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4" y="4518027"/>
            <a:ext cx="5683250" cy="36972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7" y="8918575"/>
            <a:ext cx="3078163" cy="469900"/>
          </a:xfrm>
          <a:prstGeom prst="rect">
            <a:avLst/>
          </a:prstGeom>
        </p:spPr>
        <p:txBody>
          <a:bodyPr vert="horz" lIns="91440" tIns="45720" rIns="91440" bIns="45720" rtlCol="0" anchor="b"/>
          <a:lstStyle>
            <a:lvl1pPr algn="r">
              <a:defRPr sz="1200"/>
            </a:lvl1pPr>
          </a:lstStyle>
          <a:p>
            <a:fld id="{DA87F3FF-1F8B-45E0-9806-15C2C5F10303}" type="slidenum">
              <a:rPr lang="en-US" smtClean="0"/>
              <a:t>‹#›</a:t>
            </a:fld>
            <a:endParaRPr lang="en-US"/>
          </a:p>
        </p:txBody>
      </p:sp>
    </p:spTree>
    <p:extLst>
      <p:ext uri="{BB962C8B-B14F-4D97-AF65-F5344CB8AC3E}">
        <p14:creationId xmlns:p14="http://schemas.microsoft.com/office/powerpoint/2010/main" val="894004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1</a:t>
            </a:fld>
            <a:endParaRPr lang="en-US"/>
          </a:p>
        </p:txBody>
      </p:sp>
    </p:spTree>
    <p:extLst>
      <p:ext uri="{BB962C8B-B14F-4D97-AF65-F5344CB8AC3E}">
        <p14:creationId xmlns:p14="http://schemas.microsoft.com/office/powerpoint/2010/main" val="98109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12</a:t>
            </a:fld>
            <a:endParaRPr lang="en-US"/>
          </a:p>
        </p:txBody>
      </p:sp>
    </p:spTree>
    <p:extLst>
      <p:ext uri="{BB962C8B-B14F-4D97-AF65-F5344CB8AC3E}">
        <p14:creationId xmlns:p14="http://schemas.microsoft.com/office/powerpoint/2010/main" val="170633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13</a:t>
            </a:fld>
            <a:endParaRPr lang="en-US"/>
          </a:p>
        </p:txBody>
      </p:sp>
    </p:spTree>
    <p:extLst>
      <p:ext uri="{BB962C8B-B14F-4D97-AF65-F5344CB8AC3E}">
        <p14:creationId xmlns:p14="http://schemas.microsoft.com/office/powerpoint/2010/main" val="474548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16</a:t>
            </a:fld>
            <a:endParaRPr lang="en-US"/>
          </a:p>
        </p:txBody>
      </p:sp>
    </p:spTree>
    <p:extLst>
      <p:ext uri="{BB962C8B-B14F-4D97-AF65-F5344CB8AC3E}">
        <p14:creationId xmlns:p14="http://schemas.microsoft.com/office/powerpoint/2010/main" val="510783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19</a:t>
            </a:fld>
            <a:endParaRPr lang="en-US"/>
          </a:p>
        </p:txBody>
      </p:sp>
    </p:spTree>
    <p:extLst>
      <p:ext uri="{BB962C8B-B14F-4D97-AF65-F5344CB8AC3E}">
        <p14:creationId xmlns:p14="http://schemas.microsoft.com/office/powerpoint/2010/main" val="134863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23</a:t>
            </a:fld>
            <a:endParaRPr lang="en-US"/>
          </a:p>
        </p:txBody>
      </p:sp>
    </p:spTree>
    <p:extLst>
      <p:ext uri="{BB962C8B-B14F-4D97-AF65-F5344CB8AC3E}">
        <p14:creationId xmlns:p14="http://schemas.microsoft.com/office/powerpoint/2010/main" val="193605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24</a:t>
            </a:fld>
            <a:endParaRPr lang="en-US"/>
          </a:p>
        </p:txBody>
      </p:sp>
    </p:spTree>
    <p:extLst>
      <p:ext uri="{BB962C8B-B14F-4D97-AF65-F5344CB8AC3E}">
        <p14:creationId xmlns:p14="http://schemas.microsoft.com/office/powerpoint/2010/main" val="1775399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27</a:t>
            </a:fld>
            <a:endParaRPr lang="en-US"/>
          </a:p>
        </p:txBody>
      </p:sp>
    </p:spTree>
    <p:extLst>
      <p:ext uri="{BB962C8B-B14F-4D97-AF65-F5344CB8AC3E}">
        <p14:creationId xmlns:p14="http://schemas.microsoft.com/office/powerpoint/2010/main" val="391076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2</a:t>
            </a:fld>
            <a:endParaRPr lang="en-US"/>
          </a:p>
        </p:txBody>
      </p:sp>
    </p:spTree>
    <p:extLst>
      <p:ext uri="{BB962C8B-B14F-4D97-AF65-F5344CB8AC3E}">
        <p14:creationId xmlns:p14="http://schemas.microsoft.com/office/powerpoint/2010/main" val="49080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4</a:t>
            </a:fld>
            <a:endParaRPr lang="en-US"/>
          </a:p>
        </p:txBody>
      </p:sp>
    </p:spTree>
    <p:extLst>
      <p:ext uri="{BB962C8B-B14F-4D97-AF65-F5344CB8AC3E}">
        <p14:creationId xmlns:p14="http://schemas.microsoft.com/office/powerpoint/2010/main" val="69534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5</a:t>
            </a:fld>
            <a:endParaRPr lang="en-US"/>
          </a:p>
        </p:txBody>
      </p:sp>
    </p:spTree>
    <p:extLst>
      <p:ext uri="{BB962C8B-B14F-4D97-AF65-F5344CB8AC3E}">
        <p14:creationId xmlns:p14="http://schemas.microsoft.com/office/powerpoint/2010/main" val="772000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7</a:t>
            </a:fld>
            <a:endParaRPr lang="en-US"/>
          </a:p>
        </p:txBody>
      </p:sp>
    </p:spTree>
    <p:extLst>
      <p:ext uri="{BB962C8B-B14F-4D97-AF65-F5344CB8AC3E}">
        <p14:creationId xmlns:p14="http://schemas.microsoft.com/office/powerpoint/2010/main" val="214157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8</a:t>
            </a:fld>
            <a:endParaRPr lang="en-US"/>
          </a:p>
        </p:txBody>
      </p:sp>
    </p:spTree>
    <p:extLst>
      <p:ext uri="{BB962C8B-B14F-4D97-AF65-F5344CB8AC3E}">
        <p14:creationId xmlns:p14="http://schemas.microsoft.com/office/powerpoint/2010/main" val="200104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9</a:t>
            </a:fld>
            <a:endParaRPr lang="en-US"/>
          </a:p>
        </p:txBody>
      </p:sp>
    </p:spTree>
    <p:extLst>
      <p:ext uri="{BB962C8B-B14F-4D97-AF65-F5344CB8AC3E}">
        <p14:creationId xmlns:p14="http://schemas.microsoft.com/office/powerpoint/2010/main" val="387928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10</a:t>
            </a:fld>
            <a:endParaRPr lang="en-US"/>
          </a:p>
        </p:txBody>
      </p:sp>
    </p:spTree>
    <p:extLst>
      <p:ext uri="{BB962C8B-B14F-4D97-AF65-F5344CB8AC3E}">
        <p14:creationId xmlns:p14="http://schemas.microsoft.com/office/powerpoint/2010/main" val="221140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7F3FF-1F8B-45E0-9806-15C2C5F10303}" type="slidenum">
              <a:rPr lang="en-US" smtClean="0"/>
              <a:t>11</a:t>
            </a:fld>
            <a:endParaRPr lang="en-US"/>
          </a:p>
        </p:txBody>
      </p:sp>
    </p:spTree>
    <p:extLst>
      <p:ext uri="{BB962C8B-B14F-4D97-AF65-F5344CB8AC3E}">
        <p14:creationId xmlns:p14="http://schemas.microsoft.com/office/powerpoint/2010/main" val="257334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33CC6A-0994-4507-978D-F4E0930FBA50}"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F40692-8274-4F7F-BC00-83B92A6BB160}"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814358F-DFF1-4AF6-BE0A-C7447701D5AD}"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94CB3F6-61F5-417E-A964-8FF7F8C024CA}"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2DAD63-49CE-44B2-B592-D734D0C6D136}"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52DF77-45EE-4DEF-B19B-FD3B18433A95}" type="datetime1">
              <a:rPr lang="en-US" smtClean="0"/>
              <a:t>3/26/2019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52C35FF-6BFB-48BB-907F-13383D69A928}" type="datetime1">
              <a:rPr lang="en-US" smtClean="0"/>
              <a:t>3/26/2019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725B8-2272-4DCA-B297-A2E96E745BA3}"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AAE2D-4DBA-41C2-9B0E-8B51A73CDCF2}"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568466-DAFF-42BF-B3E8-2268C41277AF}"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229C56-6DC2-476C-ABC0-05C02FD17406}"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516070-3D49-48F5-AC3D-EA0B8C171A5D}"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76E9EF-7A2F-4693-BF98-5EA558228D97}" type="datetime1">
              <a:rPr lang="en-US" smtClean="0"/>
              <a:t>3/26/2019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C0128DB-6EBD-44B5-AFA8-D2BC72CF2EC4}" type="datetime1">
              <a:rPr lang="en-US" smtClean="0"/>
              <a:t>3/26/2019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D1AC9FD-8C2E-4518-B1C5-1527920085CB}" type="datetime1">
              <a:rPr lang="en-US" smtClean="0"/>
              <a:t>3/26/2019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D0F99A18-7B86-4929-BE64-00C037335DD1}" type="datetime1">
              <a:rPr lang="en-US" smtClean="0"/>
              <a:t>3/26/2019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6EE3B1-4DAC-4593-A9CA-A2DAD1C06101}"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864D73-2324-4E77-9922-200C35650B99}" type="datetime1">
              <a:rPr lang="en-US" smtClean="0"/>
              <a:t>3/26/2019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F49768-1B63-433F-8FC8-95179783E1CE}"/>
              </a:ext>
            </a:extLst>
          </p:cNvPr>
          <p:cNvPicPr>
            <a:picLocks noChangeAspect="1"/>
          </p:cNvPicPr>
          <p:nvPr/>
        </p:nvPicPr>
        <p:blipFill>
          <a:blip r:embed="rId3"/>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444DFF9F-1478-4A6A-8F33-39D146E5968F}"/>
              </a:ext>
            </a:extLst>
          </p:cNvPr>
          <p:cNvSpPr>
            <a:spLocks noGrp="1"/>
          </p:cNvSpPr>
          <p:nvPr>
            <p:ph type="ctrTitle"/>
          </p:nvPr>
        </p:nvSpPr>
        <p:spPr>
          <a:xfrm>
            <a:off x="1842342" y="812800"/>
            <a:ext cx="8825658" cy="4419599"/>
          </a:xfrm>
        </p:spPr>
        <p:txBody>
          <a:bodyPr/>
          <a:lstStyle/>
          <a:p>
            <a:pPr algn="ctr"/>
            <a:r>
              <a:rPr lang="en-US" b="1" dirty="0">
                <a:ln w="10160">
                  <a:solidFill>
                    <a:schemeClr val="accent5"/>
                  </a:solidFill>
                  <a:prstDash val="solid"/>
                </a:ln>
                <a:solidFill>
                  <a:schemeClr val="bg1"/>
                </a:solidFill>
                <a:effectLst>
                  <a:outerShdw blurRad="38100" dist="22860" dir="5400000" algn="tl" rotWithShape="0">
                    <a:srgbClr val="000000">
                      <a:alpha val="30000"/>
                    </a:srgbClr>
                  </a:outerShdw>
                </a:effectLst>
              </a:rPr>
              <a:t>CRESTWOOD</a:t>
            </a:r>
            <a:br>
              <a:rPr lang="en-US" b="1" dirty="0">
                <a:ln w="10160">
                  <a:solidFill>
                    <a:schemeClr val="accent5"/>
                  </a:solidFill>
                  <a:prstDash val="solid"/>
                </a:ln>
                <a:solidFill>
                  <a:schemeClr val="bg1"/>
                </a:solidFill>
                <a:effectLst>
                  <a:outerShdw blurRad="38100" dist="22860" dir="5400000" algn="tl" rotWithShape="0">
                    <a:srgbClr val="000000">
                      <a:alpha val="30000"/>
                    </a:srgbClr>
                  </a:outerShdw>
                </a:effectLst>
              </a:rPr>
            </a:br>
            <a:br>
              <a:rPr lang="en-US" b="1" dirty="0">
                <a:ln w="10160">
                  <a:solidFill>
                    <a:schemeClr val="accent5"/>
                  </a:solidFill>
                  <a:prstDash val="solid"/>
                </a:ln>
                <a:solidFill>
                  <a:schemeClr val="bg1"/>
                </a:solidFill>
                <a:effectLst>
                  <a:outerShdw blurRad="38100" dist="22860" dir="5400000" algn="tl" rotWithShape="0">
                    <a:srgbClr val="000000">
                      <a:alpha val="30000"/>
                    </a:srgbClr>
                  </a:outerShdw>
                </a:effectLst>
              </a:rPr>
            </a:br>
            <a:r>
              <a:rPr lang="en-US" b="1" dirty="0">
                <a:ln w="10160">
                  <a:solidFill>
                    <a:schemeClr val="accent5"/>
                  </a:solidFill>
                  <a:prstDash val="solid"/>
                </a:ln>
                <a:solidFill>
                  <a:schemeClr val="bg1"/>
                </a:solidFill>
                <a:effectLst>
                  <a:outerShdw blurRad="38100" dist="22860" dir="5400000" algn="tl" rotWithShape="0">
                    <a:srgbClr val="000000">
                      <a:alpha val="30000"/>
                    </a:srgbClr>
                  </a:outerShdw>
                </a:effectLst>
              </a:rPr>
              <a:t> VILLAGE 1</a:t>
            </a:r>
          </a:p>
        </p:txBody>
      </p:sp>
      <p:sp>
        <p:nvSpPr>
          <p:cNvPr id="3" name="Subtitle 2">
            <a:extLst>
              <a:ext uri="{FF2B5EF4-FFF2-40B4-BE49-F238E27FC236}">
                <a16:creationId xmlns:a16="http://schemas.microsoft.com/office/drawing/2014/main" id="{7217B8CC-EE4F-40BB-B4A7-F3D83AB4B373}"/>
              </a:ext>
            </a:extLst>
          </p:cNvPr>
          <p:cNvSpPr>
            <a:spLocks noGrp="1"/>
          </p:cNvSpPr>
          <p:nvPr>
            <p:ph type="subTitle" idx="1"/>
          </p:nvPr>
        </p:nvSpPr>
        <p:spPr>
          <a:xfrm>
            <a:off x="1842342" y="4979491"/>
            <a:ext cx="8825658" cy="861420"/>
          </a:xfrm>
        </p:spPr>
        <p:txBody>
          <a:bodyPr/>
          <a:lstStyle/>
          <a:p>
            <a:pPr algn="ctr"/>
            <a:endParaRPr 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b="1" cap="none" dirty="0">
                <a:ln w="10160">
                  <a:noFill/>
                  <a:prstDash val="solid"/>
                </a:ln>
                <a:solidFill>
                  <a:schemeClr val="bg1"/>
                </a:solidFill>
                <a:effectLst>
                  <a:outerShdw blurRad="50800" dist="38100" dir="2700000" algn="tl" rotWithShape="0">
                    <a:prstClr val="black">
                      <a:alpha val="40000"/>
                    </a:prstClr>
                  </a:outerShdw>
                </a:effectLst>
              </a:rPr>
              <a:t>MAJOR CAPITAL RESERVE ITEMS</a:t>
            </a:r>
          </a:p>
        </p:txBody>
      </p:sp>
      <p:sp>
        <p:nvSpPr>
          <p:cNvPr id="4" name="Slide Number Placeholder 3">
            <a:extLst>
              <a:ext uri="{FF2B5EF4-FFF2-40B4-BE49-F238E27FC236}">
                <a16:creationId xmlns:a16="http://schemas.microsoft.com/office/drawing/2014/main" id="{84A68BF2-5919-420B-90A2-C82C7AE54386}"/>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37485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92096A1-6AC3-46FB-979A-18F4AE8B94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F728CD29-58B3-4F21-B30F-28798953D7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74E4178E-1E41-4E39-8171-5EEC297F4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5ED4CF93-A4AC-4FA3-BE1C-E27B351DF7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150C84B-F28C-46CF-A2DB-070F524044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0421F718-8F86-42C4-86D6-42E6DB597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240C7A8-B4E7-4C34-9770-A4AFF873AF67}"/>
              </a:ext>
            </a:extLst>
          </p:cNvPr>
          <p:cNvSpPr>
            <a:spLocks noGrp="1"/>
          </p:cNvSpPr>
          <p:nvPr>
            <p:ph type="title"/>
          </p:nvPr>
        </p:nvSpPr>
        <p:spPr>
          <a:xfrm>
            <a:off x="635458" y="4542502"/>
            <a:ext cx="9181185" cy="1189985"/>
          </a:xfrm>
        </p:spPr>
        <p:txBody>
          <a:bodyPr vert="horz" lIns="91440" tIns="45720" rIns="91440" bIns="45720" rtlCol="0" anchor="b">
            <a:normAutofit/>
          </a:bodyPr>
          <a:lstStyle/>
          <a:p>
            <a:r>
              <a:rPr lang="en-US" sz="6500" dirty="0"/>
              <a:t>Driveways</a:t>
            </a:r>
          </a:p>
        </p:txBody>
      </p:sp>
      <p:pic>
        <p:nvPicPr>
          <p:cNvPr id="5" name="Content Placeholder 4" descr="A close up of a stone building&#10;&#10;Description automatically generated">
            <a:extLst>
              <a:ext uri="{FF2B5EF4-FFF2-40B4-BE49-F238E27FC236}">
                <a16:creationId xmlns:a16="http://schemas.microsoft.com/office/drawing/2014/main" id="{9C0663D3-9D2A-4D51-A53D-DAA83E5FBBA3}"/>
              </a:ext>
            </a:extLst>
          </p:cNvPr>
          <p:cNvPicPr>
            <a:picLocks noGrp="1" noChangeAspect="1"/>
          </p:cNvPicPr>
          <p:nvPr>
            <p:ph idx="1"/>
          </p:nvPr>
        </p:nvPicPr>
        <p:blipFill rotWithShape="1">
          <a:blip r:embed="rId8"/>
          <a:srcRect l="6286" r="33903" b="2"/>
          <a:stretch/>
        </p:blipFill>
        <p:spPr>
          <a:xfrm rot="5400000">
            <a:off x="1092886" y="182651"/>
            <a:ext cx="3602736" cy="4517593"/>
          </a:xfrm>
          <a:prstGeom prst="rect">
            <a:avLst/>
          </a:prstGeom>
          <a:effectLst>
            <a:outerShdw blurRad="50800" dist="38100" dir="5400000" algn="t" rotWithShape="0">
              <a:prstClr val="black">
                <a:alpha val="43000"/>
              </a:prstClr>
            </a:outerShdw>
          </a:effectLst>
        </p:spPr>
      </p:pic>
      <p:pic>
        <p:nvPicPr>
          <p:cNvPr id="7" name="Picture 6" descr="A picture containing outdoor, ground, sky, tree&#10;&#10;Description automatically generated">
            <a:extLst>
              <a:ext uri="{FF2B5EF4-FFF2-40B4-BE49-F238E27FC236}">
                <a16:creationId xmlns:a16="http://schemas.microsoft.com/office/drawing/2014/main" id="{FBBFDFFF-4828-4A0D-A7D4-C0DC6F2BBE51}"/>
              </a:ext>
            </a:extLst>
          </p:cNvPr>
          <p:cNvPicPr>
            <a:picLocks noChangeAspect="1"/>
          </p:cNvPicPr>
          <p:nvPr/>
        </p:nvPicPr>
        <p:blipFill rotWithShape="1">
          <a:blip r:embed="rId9"/>
          <a:srcRect r="5954" b="-1"/>
          <a:stretch/>
        </p:blipFill>
        <p:spPr>
          <a:xfrm>
            <a:off x="5299050" y="640080"/>
            <a:ext cx="4517593" cy="3602736"/>
          </a:xfrm>
          <a:prstGeom prst="rect">
            <a:avLst/>
          </a:prstGeom>
          <a:effectLst>
            <a:outerShdw blurRad="50800" dist="38100" dir="5400000" algn="t" rotWithShape="0">
              <a:prstClr val="black">
                <a:alpha val="43000"/>
              </a:prstClr>
            </a:outerShdw>
          </a:effectLst>
        </p:spPr>
      </p:pic>
      <p:sp>
        <p:nvSpPr>
          <p:cNvPr id="3" name="Slide Number Placeholder 2">
            <a:extLst>
              <a:ext uri="{FF2B5EF4-FFF2-40B4-BE49-F238E27FC236}">
                <a16:creationId xmlns:a16="http://schemas.microsoft.com/office/drawing/2014/main" id="{A3D2A2BA-CC5A-4EAB-926D-9AD19F7DBC4C}"/>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170662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4CB9-A820-4976-BD2B-139DA993BA61}"/>
              </a:ext>
            </a:extLst>
          </p:cNvPr>
          <p:cNvSpPr>
            <a:spLocks noGrp="1"/>
          </p:cNvSpPr>
          <p:nvPr>
            <p:ph type="title"/>
          </p:nvPr>
        </p:nvSpPr>
        <p:spPr>
          <a:xfrm>
            <a:off x="646111" y="452718"/>
            <a:ext cx="9404723" cy="819491"/>
          </a:xfrm>
        </p:spPr>
        <p:txBody>
          <a:bodyPr/>
          <a:lstStyle/>
          <a:p>
            <a:r>
              <a:rPr lang="en-US" dirty="0"/>
              <a:t>Current and Future Issues</a:t>
            </a:r>
          </a:p>
        </p:txBody>
      </p:sp>
      <p:sp>
        <p:nvSpPr>
          <p:cNvPr id="3" name="Content Placeholder 2">
            <a:extLst>
              <a:ext uri="{FF2B5EF4-FFF2-40B4-BE49-F238E27FC236}">
                <a16:creationId xmlns:a16="http://schemas.microsoft.com/office/drawing/2014/main" id="{BF0773F9-542B-49B4-A6A5-CF278D344E11}"/>
              </a:ext>
            </a:extLst>
          </p:cNvPr>
          <p:cNvSpPr>
            <a:spLocks noGrp="1"/>
          </p:cNvSpPr>
          <p:nvPr>
            <p:ph idx="1"/>
          </p:nvPr>
        </p:nvSpPr>
        <p:spPr>
          <a:xfrm>
            <a:off x="1104293" y="1757354"/>
            <a:ext cx="8946541" cy="4195481"/>
          </a:xfrm>
        </p:spPr>
        <p:txBody>
          <a:bodyPr/>
          <a:lstStyle/>
          <a:p>
            <a:r>
              <a:rPr lang="en-US" dirty="0"/>
              <a:t>Approximately 50% of the buildings throughout Village 1 have had their driveways replaced through 2018.  </a:t>
            </a:r>
          </a:p>
          <a:p>
            <a:r>
              <a:rPr lang="en-US" dirty="0"/>
              <a:t>The current cost to replace a driveway is approximately $4,500 per quad and $2,000 per duplex.</a:t>
            </a:r>
          </a:p>
          <a:p>
            <a:r>
              <a:rPr lang="en-US" dirty="0"/>
              <a:t>Approximate cost to complete driveway replacements of the remaining 50% of driveways is $500,000.</a:t>
            </a:r>
          </a:p>
          <a:p>
            <a:r>
              <a:rPr lang="en-US" dirty="0"/>
              <a:t>Also, Village 1 is scheduled for road sealing in the near future.  Road Sealcoating is done </a:t>
            </a:r>
            <a:r>
              <a:rPr lang="en-US" dirty="0" err="1"/>
              <a:t>approx</a:t>
            </a:r>
            <a:r>
              <a:rPr lang="en-US" dirty="0"/>
              <a:t> every 7 years as suggested by Village Engineer study.  Approximate cost is 100k for each road sealing section.  (Village is split into 3 sections)</a:t>
            </a:r>
          </a:p>
        </p:txBody>
      </p:sp>
      <p:sp>
        <p:nvSpPr>
          <p:cNvPr id="4" name="Slide Number Placeholder 3">
            <a:extLst>
              <a:ext uri="{FF2B5EF4-FFF2-40B4-BE49-F238E27FC236}">
                <a16:creationId xmlns:a16="http://schemas.microsoft.com/office/drawing/2014/main" id="{84D52602-70E2-4FF2-B73D-5CAA4E29D354}"/>
              </a:ext>
            </a:extLst>
          </p:cNvPr>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123199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E20686-BA27-44D3-8886-87E4DB952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46141683-172F-422B-8E85-E2BAF9A31E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56C8FBEC-2227-4822-B955-4D40B2A7A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E2FD85A9-DD91-4BD5-A893-D9048D397A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3DC4D3AE-6612-4A24-A4EE-D305432AA7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4" name="Rectangle 23">
            <a:extLst>
              <a:ext uri="{FF2B5EF4-FFF2-40B4-BE49-F238E27FC236}">
                <a16:creationId xmlns:a16="http://schemas.microsoft.com/office/drawing/2014/main" id="{E9036EB8-50BA-47CB-9685-84CEA1CC1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EAFB8AD-CF16-4B84-8159-E0C391EFABAF}"/>
              </a:ext>
            </a:extLst>
          </p:cNvPr>
          <p:cNvSpPr>
            <a:spLocks noGrp="1"/>
          </p:cNvSpPr>
          <p:nvPr>
            <p:ph type="title"/>
          </p:nvPr>
        </p:nvSpPr>
        <p:spPr>
          <a:xfrm>
            <a:off x="635458" y="4542502"/>
            <a:ext cx="9181185" cy="1189985"/>
          </a:xfrm>
        </p:spPr>
        <p:txBody>
          <a:bodyPr vert="horz" lIns="91440" tIns="45720" rIns="91440" bIns="45720" rtlCol="0" anchor="b">
            <a:normAutofit/>
          </a:bodyPr>
          <a:lstStyle/>
          <a:p>
            <a:r>
              <a:rPr lang="en-US" sz="6500" dirty="0"/>
              <a:t>Crawlspaces</a:t>
            </a:r>
          </a:p>
        </p:txBody>
      </p:sp>
      <p:pic>
        <p:nvPicPr>
          <p:cNvPr id="9" name="Picture 8" descr="A picture containing building, indoor&#10;&#10;Description automatically generated">
            <a:extLst>
              <a:ext uri="{FF2B5EF4-FFF2-40B4-BE49-F238E27FC236}">
                <a16:creationId xmlns:a16="http://schemas.microsoft.com/office/drawing/2014/main" id="{EF68FC47-7683-4312-9716-DC2DB7A6B5C6}"/>
              </a:ext>
            </a:extLst>
          </p:cNvPr>
          <p:cNvPicPr>
            <a:picLocks noChangeAspect="1"/>
          </p:cNvPicPr>
          <p:nvPr/>
        </p:nvPicPr>
        <p:blipFill rotWithShape="1">
          <a:blip r:embed="rId8"/>
          <a:srcRect l="30849" r="7665" b="-1"/>
          <a:stretch/>
        </p:blipFill>
        <p:spPr>
          <a:xfrm rot="10800000">
            <a:off x="1121406" y="271650"/>
            <a:ext cx="3551064" cy="4331638"/>
          </a:xfrm>
          <a:prstGeom prst="rect">
            <a:avLst/>
          </a:prstGeom>
          <a:effectLst>
            <a:outerShdw blurRad="50800" dist="38100" dir="5400000" algn="t" rotWithShape="0">
              <a:prstClr val="black">
                <a:alpha val="43000"/>
              </a:prstClr>
            </a:outerShdw>
          </a:effectLst>
        </p:spPr>
      </p:pic>
      <p:pic>
        <p:nvPicPr>
          <p:cNvPr id="8" name="Picture 7">
            <a:extLst>
              <a:ext uri="{FF2B5EF4-FFF2-40B4-BE49-F238E27FC236}">
                <a16:creationId xmlns:a16="http://schemas.microsoft.com/office/drawing/2014/main" id="{EA6CA3B2-A9E9-42C5-A381-4B6366945F66}"/>
              </a:ext>
            </a:extLst>
          </p:cNvPr>
          <p:cNvPicPr>
            <a:picLocks noChangeAspect="1"/>
          </p:cNvPicPr>
          <p:nvPr/>
        </p:nvPicPr>
        <p:blipFill>
          <a:blip r:embed="rId9"/>
          <a:stretch>
            <a:fillRect/>
          </a:stretch>
        </p:blipFill>
        <p:spPr>
          <a:xfrm rot="5400000">
            <a:off x="5274986" y="1068573"/>
            <a:ext cx="6375380" cy="4781535"/>
          </a:xfrm>
          <a:prstGeom prst="rect">
            <a:avLst/>
          </a:prstGeom>
        </p:spPr>
      </p:pic>
      <p:sp>
        <p:nvSpPr>
          <p:cNvPr id="3" name="Slide Number Placeholder 2">
            <a:extLst>
              <a:ext uri="{FF2B5EF4-FFF2-40B4-BE49-F238E27FC236}">
                <a16:creationId xmlns:a16="http://schemas.microsoft.com/office/drawing/2014/main" id="{04064CB0-A3CA-4590-ABA9-0CF174634D80}"/>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228470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A2D5-7122-4E87-B215-B57B8B1A2685}"/>
              </a:ext>
            </a:extLst>
          </p:cNvPr>
          <p:cNvSpPr>
            <a:spLocks noGrp="1"/>
          </p:cNvSpPr>
          <p:nvPr>
            <p:ph type="title"/>
          </p:nvPr>
        </p:nvSpPr>
        <p:spPr>
          <a:xfrm>
            <a:off x="646111" y="452718"/>
            <a:ext cx="9404723" cy="899004"/>
          </a:xfrm>
        </p:spPr>
        <p:txBody>
          <a:bodyPr/>
          <a:lstStyle/>
          <a:p>
            <a:r>
              <a:rPr lang="en-US" dirty="0"/>
              <a:t>Current Issues</a:t>
            </a:r>
          </a:p>
        </p:txBody>
      </p:sp>
      <p:sp>
        <p:nvSpPr>
          <p:cNvPr id="3" name="Content Placeholder 2">
            <a:extLst>
              <a:ext uri="{FF2B5EF4-FFF2-40B4-BE49-F238E27FC236}">
                <a16:creationId xmlns:a16="http://schemas.microsoft.com/office/drawing/2014/main" id="{5AD114AB-6C23-4ADC-BB92-EB3CA43DFF03}"/>
              </a:ext>
            </a:extLst>
          </p:cNvPr>
          <p:cNvSpPr>
            <a:spLocks noGrp="1"/>
          </p:cNvSpPr>
          <p:nvPr>
            <p:ph idx="1"/>
          </p:nvPr>
        </p:nvSpPr>
        <p:spPr>
          <a:xfrm>
            <a:off x="1103312" y="1351722"/>
            <a:ext cx="8946541" cy="4896677"/>
          </a:xfrm>
        </p:spPr>
        <p:txBody>
          <a:bodyPr>
            <a:normAutofit lnSpcReduction="10000"/>
          </a:bodyPr>
          <a:lstStyle/>
          <a:p>
            <a:r>
              <a:rPr lang="en-US" dirty="0"/>
              <a:t>Due to the original construction of the </a:t>
            </a:r>
            <a:r>
              <a:rPr lang="en-US" dirty="0" err="1"/>
              <a:t>buildlings</a:t>
            </a:r>
            <a:r>
              <a:rPr lang="en-US" dirty="0"/>
              <a:t>, crawlspaces are a constant source of problems.</a:t>
            </a:r>
          </a:p>
          <a:p>
            <a:r>
              <a:rPr lang="en-US" dirty="0"/>
              <a:t>Original design of the buildings included:</a:t>
            </a:r>
          </a:p>
          <a:p>
            <a:pPr lvl="1"/>
            <a:r>
              <a:rPr lang="en-US" dirty="0"/>
              <a:t>Dryer vents exhausting directly into the crawlspace;</a:t>
            </a:r>
          </a:p>
          <a:p>
            <a:pPr lvl="1"/>
            <a:r>
              <a:rPr lang="en-US" dirty="0"/>
              <a:t>No vapor barriers originally installed over the earthen floors; and</a:t>
            </a:r>
          </a:p>
          <a:p>
            <a:pPr lvl="1"/>
            <a:r>
              <a:rPr lang="en-US" dirty="0"/>
              <a:t>A Lack of Foundation Waterproofing and Ventilation</a:t>
            </a:r>
          </a:p>
          <a:p>
            <a:pPr marL="0" lvl="1"/>
            <a:r>
              <a:rPr lang="en-US" sz="2000" dirty="0"/>
              <a:t>Issues resulting from excess moisture:</a:t>
            </a:r>
          </a:p>
          <a:p>
            <a:pPr lvl="1">
              <a:buClr>
                <a:srgbClr val="ACD433"/>
              </a:buClr>
            </a:pPr>
            <a:r>
              <a:rPr lang="en-US" dirty="0">
                <a:solidFill>
                  <a:prstClr val="white"/>
                </a:solidFill>
              </a:rPr>
              <a:t>Increased humidity which can lead to wood rot;</a:t>
            </a:r>
          </a:p>
          <a:p>
            <a:pPr lvl="1">
              <a:buClr>
                <a:srgbClr val="ACD433"/>
              </a:buClr>
            </a:pPr>
            <a:r>
              <a:rPr lang="en-US" dirty="0">
                <a:solidFill>
                  <a:prstClr val="white"/>
                </a:solidFill>
              </a:rPr>
              <a:t>Damaged insulation; and</a:t>
            </a:r>
          </a:p>
          <a:p>
            <a:pPr lvl="1">
              <a:buClr>
                <a:srgbClr val="ACD433"/>
              </a:buClr>
            </a:pPr>
            <a:r>
              <a:rPr lang="en-US" dirty="0">
                <a:solidFill>
                  <a:prstClr val="white"/>
                </a:solidFill>
              </a:rPr>
              <a:t>Standing Water</a:t>
            </a:r>
          </a:p>
          <a:p>
            <a:pPr>
              <a:buClr>
                <a:srgbClr val="ACD433"/>
              </a:buClr>
            </a:pPr>
            <a:r>
              <a:rPr lang="en-US" dirty="0">
                <a:solidFill>
                  <a:prstClr val="white"/>
                </a:solidFill>
              </a:rPr>
              <a:t>Very High Groundwater Tables in some areas exasperates the problem.</a:t>
            </a:r>
          </a:p>
          <a:p>
            <a:pPr>
              <a:buClr>
                <a:srgbClr val="ACD433"/>
              </a:buClr>
            </a:pPr>
            <a:r>
              <a:rPr lang="en-US" dirty="0">
                <a:solidFill>
                  <a:prstClr val="white"/>
                </a:solidFill>
              </a:rPr>
              <a:t>Aging Plumbing System is starting to produce lots of failures.</a:t>
            </a:r>
          </a:p>
          <a:p>
            <a:pPr marL="0" lvl="1" indent="0">
              <a:buNone/>
            </a:pPr>
            <a:endParaRPr lang="en-US" sz="2000" dirty="0"/>
          </a:p>
        </p:txBody>
      </p:sp>
      <p:sp>
        <p:nvSpPr>
          <p:cNvPr id="4" name="Slide Number Placeholder 3">
            <a:extLst>
              <a:ext uri="{FF2B5EF4-FFF2-40B4-BE49-F238E27FC236}">
                <a16:creationId xmlns:a16="http://schemas.microsoft.com/office/drawing/2014/main" id="{F3174DA6-51E4-44B3-8A56-8C214377A25C}"/>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112012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E243-C3DE-4CD3-9C08-0F3931B778A5}"/>
              </a:ext>
            </a:extLst>
          </p:cNvPr>
          <p:cNvSpPr>
            <a:spLocks noGrp="1"/>
          </p:cNvSpPr>
          <p:nvPr>
            <p:ph type="title"/>
          </p:nvPr>
        </p:nvSpPr>
        <p:spPr>
          <a:xfrm>
            <a:off x="628858" y="513103"/>
            <a:ext cx="9404723" cy="1125916"/>
          </a:xfrm>
        </p:spPr>
        <p:txBody>
          <a:bodyPr/>
          <a:lstStyle/>
          <a:p>
            <a:r>
              <a:rPr lang="en-US" dirty="0"/>
              <a:t>CRAWLSPACE WATER</a:t>
            </a:r>
          </a:p>
        </p:txBody>
      </p:sp>
      <p:pic>
        <p:nvPicPr>
          <p:cNvPr id="4" name="Picture 3">
            <a:extLst>
              <a:ext uri="{FF2B5EF4-FFF2-40B4-BE49-F238E27FC236}">
                <a16:creationId xmlns:a16="http://schemas.microsoft.com/office/drawing/2014/main" id="{0969BCD7-680E-4E84-BE2C-5A1DF54FCA6B}"/>
              </a:ext>
            </a:extLst>
          </p:cNvPr>
          <p:cNvPicPr>
            <a:picLocks noChangeAspect="1"/>
          </p:cNvPicPr>
          <p:nvPr/>
        </p:nvPicPr>
        <p:blipFill>
          <a:blip r:embed="rId2"/>
          <a:stretch>
            <a:fillRect/>
          </a:stretch>
        </p:blipFill>
        <p:spPr>
          <a:xfrm>
            <a:off x="628857" y="1500236"/>
            <a:ext cx="5226997" cy="3920248"/>
          </a:xfrm>
          <a:prstGeom prst="rect">
            <a:avLst/>
          </a:prstGeom>
        </p:spPr>
      </p:pic>
      <p:pic>
        <p:nvPicPr>
          <p:cNvPr id="6" name="Picture 5">
            <a:extLst>
              <a:ext uri="{FF2B5EF4-FFF2-40B4-BE49-F238E27FC236}">
                <a16:creationId xmlns:a16="http://schemas.microsoft.com/office/drawing/2014/main" id="{B5DECE05-27DB-404E-9F99-5E34AEBF2F7D}"/>
              </a:ext>
            </a:extLst>
          </p:cNvPr>
          <p:cNvPicPr>
            <a:picLocks noChangeAspect="1"/>
          </p:cNvPicPr>
          <p:nvPr/>
        </p:nvPicPr>
        <p:blipFill>
          <a:blip r:embed="rId3"/>
          <a:stretch>
            <a:fillRect/>
          </a:stretch>
        </p:blipFill>
        <p:spPr>
          <a:xfrm>
            <a:off x="6423475" y="1502724"/>
            <a:ext cx="5226997" cy="3920247"/>
          </a:xfrm>
          <a:prstGeom prst="rect">
            <a:avLst/>
          </a:prstGeom>
        </p:spPr>
      </p:pic>
      <p:sp>
        <p:nvSpPr>
          <p:cNvPr id="3" name="Slide Number Placeholder 2">
            <a:extLst>
              <a:ext uri="{FF2B5EF4-FFF2-40B4-BE49-F238E27FC236}">
                <a16:creationId xmlns:a16="http://schemas.microsoft.com/office/drawing/2014/main" id="{557C716A-7B93-41D4-8C5D-D70414851C22}"/>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4208133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6845248-48F3-40A5-BDE0-7C00DF012BEC}"/>
              </a:ext>
            </a:extLst>
          </p:cNvPr>
          <p:cNvSpPr>
            <a:spLocks noGrp="1"/>
          </p:cNvSpPr>
          <p:nvPr>
            <p:ph type="title"/>
          </p:nvPr>
        </p:nvSpPr>
        <p:spPr>
          <a:xfrm>
            <a:off x="8201837" y="1454963"/>
            <a:ext cx="3342462" cy="3308380"/>
          </a:xfrm>
        </p:spPr>
        <p:txBody>
          <a:bodyPr vert="horz" lIns="91440" tIns="45720" rIns="91440" bIns="45720" rtlCol="0" anchor="b">
            <a:normAutofit/>
          </a:bodyPr>
          <a:lstStyle/>
          <a:p>
            <a:pPr>
              <a:lnSpc>
                <a:spcPct val="90000"/>
              </a:lnSpc>
            </a:pPr>
            <a:r>
              <a:rPr lang="en-US" sz="3300"/>
              <a:t>CRAWLSPACE INSULATION DAMAGED FROM EXCESSIVE MOISTURE</a:t>
            </a:r>
          </a:p>
        </p:txBody>
      </p:sp>
      <p:sp>
        <p:nvSpPr>
          <p:cNvPr id="3" name="Slide Number Placeholder 2">
            <a:extLst>
              <a:ext uri="{FF2B5EF4-FFF2-40B4-BE49-F238E27FC236}">
                <a16:creationId xmlns:a16="http://schemas.microsoft.com/office/drawing/2014/main" id="{DEDCE4CD-4C6C-4584-9414-58E3D63DE02B}"/>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D57F1E4F-1CFF-5643-939E-02111984F565}" type="slidenum">
              <a:rPr lang="en-US" smtClean="0"/>
              <a:pPr defTabSz="914400">
                <a:spcAft>
                  <a:spcPts val="600"/>
                </a:spcAft>
              </a:pPr>
              <a:t>15</a:t>
            </a:fld>
            <a:endParaRPr lang="en-US"/>
          </a:p>
        </p:txBody>
      </p:sp>
      <p:pic>
        <p:nvPicPr>
          <p:cNvPr id="4" name="Picture 3">
            <a:extLst>
              <a:ext uri="{FF2B5EF4-FFF2-40B4-BE49-F238E27FC236}">
                <a16:creationId xmlns:a16="http://schemas.microsoft.com/office/drawing/2014/main" id="{1A3C8CF7-AB2E-4FA6-8A9D-C2EFAC7F827F}"/>
              </a:ext>
            </a:extLst>
          </p:cNvPr>
          <p:cNvPicPr>
            <a:picLocks noChangeAspect="1"/>
          </p:cNvPicPr>
          <p:nvPr/>
        </p:nvPicPr>
        <p:blipFill rotWithShape="1">
          <a:blip r:embed="rId7"/>
          <a:srcRect l="7609"/>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33170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0D6B5-B456-419C-AD59-0E850702323A}"/>
              </a:ext>
            </a:extLst>
          </p:cNvPr>
          <p:cNvSpPr>
            <a:spLocks noGrp="1"/>
          </p:cNvSpPr>
          <p:nvPr>
            <p:ph idx="1"/>
          </p:nvPr>
        </p:nvSpPr>
        <p:spPr>
          <a:xfrm>
            <a:off x="1103312" y="954157"/>
            <a:ext cx="8946541" cy="5294244"/>
          </a:xfrm>
        </p:spPr>
        <p:txBody>
          <a:bodyPr>
            <a:normAutofit/>
          </a:bodyPr>
          <a:lstStyle/>
          <a:p>
            <a:r>
              <a:rPr lang="en-US" dirty="0"/>
              <a:t>A total of 252 units have had their dryer vents corrected to exhaust to the exterior of the building.</a:t>
            </a:r>
          </a:p>
          <a:p>
            <a:pPr lvl="1"/>
            <a:r>
              <a:rPr lang="en-US" dirty="0"/>
              <a:t>Spent to date approximately = $250,000</a:t>
            </a:r>
          </a:p>
          <a:p>
            <a:r>
              <a:rPr lang="en-US" dirty="0"/>
              <a:t>For crawlspaces with major moisture issues, Village 1 has been installing crawlspace encapsulation systems.</a:t>
            </a:r>
          </a:p>
          <a:p>
            <a:pPr lvl="1"/>
            <a:r>
              <a:rPr lang="en-US" dirty="0"/>
              <a:t>Dryers Vented</a:t>
            </a:r>
          </a:p>
          <a:p>
            <a:pPr lvl="1"/>
            <a:r>
              <a:rPr lang="en-US" dirty="0"/>
              <a:t>All Wood framing is cleaned and disinfected	</a:t>
            </a:r>
          </a:p>
          <a:p>
            <a:pPr lvl="1"/>
            <a:r>
              <a:rPr lang="en-US" dirty="0"/>
              <a:t>All crawlspace vents and a hatch are sealed</a:t>
            </a:r>
          </a:p>
          <a:p>
            <a:pPr lvl="1"/>
            <a:r>
              <a:rPr lang="en-US" dirty="0"/>
              <a:t>Dehumidifiers and Sump Pumps are installed as needed</a:t>
            </a:r>
          </a:p>
          <a:p>
            <a:pPr lvl="1"/>
            <a:r>
              <a:rPr lang="en-US" dirty="0">
                <a:solidFill>
                  <a:prstClr val="white"/>
                </a:solidFill>
              </a:rPr>
              <a:t>The crawlspace is now a conditioned, treated area with no limited impacts from exterior conditions.</a:t>
            </a:r>
          </a:p>
          <a:p>
            <a:pPr marL="0" lvl="1"/>
            <a:endParaRPr lang="en-US" sz="2000" dirty="0"/>
          </a:p>
        </p:txBody>
      </p:sp>
      <p:sp>
        <p:nvSpPr>
          <p:cNvPr id="2" name="Slide Number Placeholder 1">
            <a:extLst>
              <a:ext uri="{FF2B5EF4-FFF2-40B4-BE49-F238E27FC236}">
                <a16:creationId xmlns:a16="http://schemas.microsoft.com/office/drawing/2014/main" id="{B9BC280F-074F-4158-BDA0-6397CA1EB2C9}"/>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529842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5353-1CF5-44BC-8072-CAB4F5767935}"/>
              </a:ext>
            </a:extLst>
          </p:cNvPr>
          <p:cNvSpPr>
            <a:spLocks noGrp="1"/>
          </p:cNvSpPr>
          <p:nvPr>
            <p:ph type="title"/>
          </p:nvPr>
        </p:nvSpPr>
        <p:spPr/>
        <p:txBody>
          <a:bodyPr/>
          <a:lstStyle/>
          <a:p>
            <a:r>
              <a:rPr lang="en-US" dirty="0"/>
              <a:t>ENCAPSULATION SYSTEM</a:t>
            </a:r>
          </a:p>
        </p:txBody>
      </p:sp>
      <p:pic>
        <p:nvPicPr>
          <p:cNvPr id="6" name="Picture 5">
            <a:extLst>
              <a:ext uri="{FF2B5EF4-FFF2-40B4-BE49-F238E27FC236}">
                <a16:creationId xmlns:a16="http://schemas.microsoft.com/office/drawing/2014/main" id="{C78F17B1-B01B-4DF4-9011-9F7E5B714DE6}"/>
              </a:ext>
            </a:extLst>
          </p:cNvPr>
          <p:cNvPicPr>
            <a:picLocks noChangeAspect="1"/>
          </p:cNvPicPr>
          <p:nvPr/>
        </p:nvPicPr>
        <p:blipFill>
          <a:blip r:embed="rId2"/>
          <a:stretch>
            <a:fillRect/>
          </a:stretch>
        </p:blipFill>
        <p:spPr>
          <a:xfrm>
            <a:off x="323046" y="1728059"/>
            <a:ext cx="5773161" cy="4329871"/>
          </a:xfrm>
          <a:prstGeom prst="rect">
            <a:avLst/>
          </a:prstGeom>
        </p:spPr>
      </p:pic>
      <p:pic>
        <p:nvPicPr>
          <p:cNvPr id="8" name="Picture 7">
            <a:extLst>
              <a:ext uri="{FF2B5EF4-FFF2-40B4-BE49-F238E27FC236}">
                <a16:creationId xmlns:a16="http://schemas.microsoft.com/office/drawing/2014/main" id="{249BF207-0F72-41B1-B938-DAD8D1A01600}"/>
              </a:ext>
            </a:extLst>
          </p:cNvPr>
          <p:cNvPicPr>
            <a:picLocks noChangeAspect="1"/>
          </p:cNvPicPr>
          <p:nvPr/>
        </p:nvPicPr>
        <p:blipFill>
          <a:blip r:embed="rId3"/>
          <a:stretch>
            <a:fillRect/>
          </a:stretch>
        </p:blipFill>
        <p:spPr>
          <a:xfrm>
            <a:off x="6301647" y="1652662"/>
            <a:ext cx="5773161" cy="4329871"/>
          </a:xfrm>
          <a:prstGeom prst="rect">
            <a:avLst/>
          </a:prstGeom>
        </p:spPr>
      </p:pic>
      <p:sp>
        <p:nvSpPr>
          <p:cNvPr id="3" name="Slide Number Placeholder 2">
            <a:extLst>
              <a:ext uri="{FF2B5EF4-FFF2-40B4-BE49-F238E27FC236}">
                <a16:creationId xmlns:a16="http://schemas.microsoft.com/office/drawing/2014/main" id="{343381EE-901D-46AF-A8CD-3BB51F01137B}"/>
              </a:ext>
            </a:extLst>
          </p:cNvPr>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195831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9BB4-4F8F-4E2D-B64D-1BA6019755F8}"/>
              </a:ext>
            </a:extLst>
          </p:cNvPr>
          <p:cNvPicPr>
            <a:picLocks noChangeAspect="1"/>
          </p:cNvPicPr>
          <p:nvPr/>
        </p:nvPicPr>
        <p:blipFill>
          <a:blip r:embed="rId2"/>
          <a:stretch>
            <a:fillRect/>
          </a:stretch>
        </p:blipFill>
        <p:spPr>
          <a:xfrm>
            <a:off x="480290" y="392544"/>
            <a:ext cx="6650182" cy="4987637"/>
          </a:xfrm>
          <a:prstGeom prst="rect">
            <a:avLst/>
          </a:prstGeom>
        </p:spPr>
      </p:pic>
      <p:sp>
        <p:nvSpPr>
          <p:cNvPr id="4" name="Content Placeholder 2">
            <a:extLst>
              <a:ext uri="{FF2B5EF4-FFF2-40B4-BE49-F238E27FC236}">
                <a16:creationId xmlns:a16="http://schemas.microsoft.com/office/drawing/2014/main" id="{168AB81D-C6CB-4492-AE39-BDB88F65EFD8}"/>
              </a:ext>
            </a:extLst>
          </p:cNvPr>
          <p:cNvSpPr txBox="1">
            <a:spLocks/>
          </p:cNvSpPr>
          <p:nvPr/>
        </p:nvSpPr>
        <p:spPr>
          <a:xfrm>
            <a:off x="7379854" y="913496"/>
            <a:ext cx="4498109" cy="5185299"/>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a:solidFill>
                  <a:prstClr val="white"/>
                </a:solidFill>
              </a:rPr>
              <a:t>Each system is designed specifically for the building, depending on the conditions.</a:t>
            </a:r>
          </a:p>
          <a:p>
            <a:r>
              <a:rPr lang="en-US" dirty="0">
                <a:solidFill>
                  <a:prstClr val="white"/>
                </a:solidFill>
              </a:rPr>
              <a:t>Sometimes sump pumps are required to remove standing water</a:t>
            </a:r>
          </a:p>
          <a:p>
            <a:r>
              <a:rPr lang="en-US" dirty="0">
                <a:solidFill>
                  <a:prstClr val="white"/>
                </a:solidFill>
              </a:rPr>
              <a:t>Dehumidifiers are required in some instances</a:t>
            </a:r>
          </a:p>
          <a:p>
            <a:r>
              <a:rPr lang="en-US" dirty="0">
                <a:solidFill>
                  <a:prstClr val="white"/>
                </a:solidFill>
              </a:rPr>
              <a:t>Cost of these systems can range from 10-30k per building</a:t>
            </a:r>
          </a:p>
          <a:p>
            <a:r>
              <a:rPr lang="en-US" dirty="0">
                <a:solidFill>
                  <a:prstClr val="white"/>
                </a:solidFill>
              </a:rPr>
              <a:t>Approximately 25 buildings have been encapsulated to date.</a:t>
            </a:r>
          </a:p>
          <a:p>
            <a:r>
              <a:rPr lang="en-US" dirty="0">
                <a:solidFill>
                  <a:prstClr val="white"/>
                </a:solidFill>
              </a:rPr>
              <a:t>Approximately 450k on encapsulation work</a:t>
            </a:r>
          </a:p>
          <a:p>
            <a:endParaRPr lang="en-US" dirty="0">
              <a:solidFill>
                <a:prstClr val="white"/>
              </a:solidFill>
            </a:endParaRPr>
          </a:p>
          <a:p>
            <a:endParaRPr lang="en-US" dirty="0">
              <a:solidFill>
                <a:prstClr val="white"/>
              </a:solidFill>
            </a:endParaRPr>
          </a:p>
          <a:p>
            <a:pPr marL="0" lvl="1"/>
            <a:endParaRPr lang="en-US" sz="2000" dirty="0"/>
          </a:p>
        </p:txBody>
      </p:sp>
      <p:sp>
        <p:nvSpPr>
          <p:cNvPr id="2" name="Slide Number Placeholder 1">
            <a:extLst>
              <a:ext uri="{FF2B5EF4-FFF2-40B4-BE49-F238E27FC236}">
                <a16:creationId xmlns:a16="http://schemas.microsoft.com/office/drawing/2014/main" id="{088F8B6F-49E8-4DBB-B721-3EFA95A8DB4B}"/>
              </a:ext>
            </a:extLst>
          </p:cNvPr>
          <p:cNvSpPr>
            <a:spLocks noGrp="1"/>
          </p:cNvSpPr>
          <p:nvPr>
            <p:ph type="sldNum" sz="quarter" idx="12"/>
          </p:nvPr>
        </p:nvSpPr>
        <p:spPr/>
        <p:txBody>
          <a:bodyPr/>
          <a:lstStyle/>
          <a:p>
            <a:fld id="{D57F1E4F-1CFF-5643-939E-02111984F565}" type="slidenum">
              <a:rPr lang="en-US" smtClean="0"/>
              <a:t>18</a:t>
            </a:fld>
            <a:endParaRPr lang="en-US" dirty="0"/>
          </a:p>
        </p:txBody>
      </p:sp>
      <p:sp>
        <p:nvSpPr>
          <p:cNvPr id="5" name="Rectangle 4">
            <a:extLst>
              <a:ext uri="{FF2B5EF4-FFF2-40B4-BE49-F238E27FC236}">
                <a16:creationId xmlns:a16="http://schemas.microsoft.com/office/drawing/2014/main" id="{06DCC28D-3EF3-42C8-BD16-688BF04C6130}"/>
              </a:ext>
            </a:extLst>
          </p:cNvPr>
          <p:cNvSpPr/>
          <p:nvPr/>
        </p:nvSpPr>
        <p:spPr>
          <a:xfrm>
            <a:off x="5536734" y="4546832"/>
            <a:ext cx="1593738" cy="6040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04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7" name="Picture 6" descr="A picture containing indoor, floor, sitting&#10;&#10;Description automatically generated">
            <a:extLst>
              <a:ext uri="{FF2B5EF4-FFF2-40B4-BE49-F238E27FC236}">
                <a16:creationId xmlns:a16="http://schemas.microsoft.com/office/drawing/2014/main" id="{141E2303-583F-4703-AA71-6FA8F06B944A}"/>
              </a:ext>
            </a:extLst>
          </p:cNvPr>
          <p:cNvPicPr>
            <a:picLocks noChangeAspect="1"/>
          </p:cNvPicPr>
          <p:nvPr/>
        </p:nvPicPr>
        <p:blipFill rotWithShape="1">
          <a:blip r:embed="rId4"/>
          <a:srcRect r="-4" b="7559"/>
          <a:stretch/>
        </p:blipFill>
        <p:spPr>
          <a:xfrm rot="16200000">
            <a:off x="-141252" y="3317038"/>
            <a:ext cx="3990161" cy="2766290"/>
          </a:xfrm>
          <a:prstGeom prst="rect">
            <a:avLst/>
          </a:prstGeom>
          <a:effectLst>
            <a:outerShdw blurRad="50800" dist="38100" dir="5400000" algn="t" rotWithShape="0">
              <a:prstClr val="black">
                <a:alpha val="43000"/>
              </a:prstClr>
            </a:outerShdw>
          </a:effectLst>
        </p:spPr>
      </p:pic>
      <p:sp>
        <p:nvSpPr>
          <p:cNvPr id="12" name="Rectangle 11">
            <a:extLst>
              <a:ext uri="{FF2B5EF4-FFF2-40B4-BE49-F238E27FC236}">
                <a16:creationId xmlns:a16="http://schemas.microsoft.com/office/drawing/2014/main" id="{A1F20134-8670-48FF-9998-F16C28219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24181B4-4C2A-46C7-B014-F8317485389B}"/>
              </a:ext>
            </a:extLst>
          </p:cNvPr>
          <p:cNvSpPr>
            <a:spLocks noGrp="1"/>
          </p:cNvSpPr>
          <p:nvPr>
            <p:ph idx="1"/>
          </p:nvPr>
        </p:nvSpPr>
        <p:spPr>
          <a:xfrm>
            <a:off x="646111" y="1327698"/>
            <a:ext cx="6124144" cy="3084946"/>
          </a:xfrm>
        </p:spPr>
        <p:txBody>
          <a:bodyPr>
            <a:normAutofit/>
          </a:bodyPr>
          <a:lstStyle/>
          <a:p>
            <a:r>
              <a:rPr lang="en-US" dirty="0"/>
              <a:t>A major foundation was addressed recently, identified from a home inspection report.  Total cost for this repair was approximately $15,000.  </a:t>
            </a:r>
          </a:p>
          <a:p>
            <a:endParaRPr lang="en-US" dirty="0"/>
          </a:p>
        </p:txBody>
      </p:sp>
      <p:pic>
        <p:nvPicPr>
          <p:cNvPr id="5" name="Picture 4" descr="A picture containing building, wall, outdoor, person&#10;&#10;Description automatically generated">
            <a:extLst>
              <a:ext uri="{FF2B5EF4-FFF2-40B4-BE49-F238E27FC236}">
                <a16:creationId xmlns:a16="http://schemas.microsoft.com/office/drawing/2014/main" id="{555227D1-99B7-4FEC-A343-34EC30533B31}"/>
              </a:ext>
            </a:extLst>
          </p:cNvPr>
          <p:cNvPicPr>
            <a:picLocks noChangeAspect="1"/>
          </p:cNvPicPr>
          <p:nvPr/>
        </p:nvPicPr>
        <p:blipFill rotWithShape="1">
          <a:blip r:embed="rId5"/>
          <a:srcRect r="-4" b="7559"/>
          <a:stretch/>
        </p:blipFill>
        <p:spPr>
          <a:xfrm>
            <a:off x="3480902" y="3429000"/>
            <a:ext cx="3990161" cy="2766290"/>
          </a:xfrm>
          <a:prstGeom prst="rect">
            <a:avLst/>
          </a:prstGeom>
          <a:effectLst>
            <a:outerShdw blurRad="50800" dist="38100" dir="5400000" algn="t" rotWithShape="0">
              <a:prstClr val="black">
                <a:alpha val="43000"/>
              </a:prstClr>
            </a:outerShdw>
          </a:effectLst>
        </p:spPr>
      </p:pic>
      <p:sp>
        <p:nvSpPr>
          <p:cNvPr id="6" name="Title 1">
            <a:extLst>
              <a:ext uri="{FF2B5EF4-FFF2-40B4-BE49-F238E27FC236}">
                <a16:creationId xmlns:a16="http://schemas.microsoft.com/office/drawing/2014/main" id="{CE851C0D-6600-4407-9880-FEDAA4B6761F}"/>
              </a:ext>
            </a:extLst>
          </p:cNvPr>
          <p:cNvSpPr>
            <a:spLocks noGrp="1"/>
          </p:cNvSpPr>
          <p:nvPr>
            <p:ph type="title"/>
          </p:nvPr>
        </p:nvSpPr>
        <p:spPr>
          <a:xfrm>
            <a:off x="646111" y="452718"/>
            <a:ext cx="9404723" cy="1400530"/>
          </a:xfrm>
        </p:spPr>
        <p:txBody>
          <a:bodyPr/>
          <a:lstStyle/>
          <a:p>
            <a:r>
              <a:rPr lang="en-US" dirty="0"/>
              <a:t>Foundation Issues</a:t>
            </a:r>
          </a:p>
        </p:txBody>
      </p:sp>
      <p:pic>
        <p:nvPicPr>
          <p:cNvPr id="4" name="Picture 3" descr="A picture containing indoor&#10;&#10;Description automatically generated">
            <a:extLst>
              <a:ext uri="{FF2B5EF4-FFF2-40B4-BE49-F238E27FC236}">
                <a16:creationId xmlns:a16="http://schemas.microsoft.com/office/drawing/2014/main" id="{77998593-9D66-47ED-BD2F-F569CA8C2188}"/>
              </a:ext>
            </a:extLst>
          </p:cNvPr>
          <p:cNvPicPr>
            <a:picLocks noChangeAspect="1"/>
          </p:cNvPicPr>
          <p:nvPr/>
        </p:nvPicPr>
        <p:blipFill>
          <a:blip r:embed="rId6"/>
          <a:stretch>
            <a:fillRect/>
          </a:stretch>
        </p:blipFill>
        <p:spPr>
          <a:xfrm>
            <a:off x="7577647" y="1294165"/>
            <a:ext cx="4487743" cy="3597564"/>
          </a:xfrm>
          <a:prstGeom prst="rect">
            <a:avLst/>
          </a:prstGeom>
        </p:spPr>
      </p:pic>
      <p:sp>
        <p:nvSpPr>
          <p:cNvPr id="9" name="Title 1">
            <a:extLst>
              <a:ext uri="{FF2B5EF4-FFF2-40B4-BE49-F238E27FC236}">
                <a16:creationId xmlns:a16="http://schemas.microsoft.com/office/drawing/2014/main" id="{A5C89FDD-324B-4AE6-AE2F-D9B1D81D458E}"/>
              </a:ext>
            </a:extLst>
          </p:cNvPr>
          <p:cNvSpPr txBox="1">
            <a:spLocks/>
          </p:cNvSpPr>
          <p:nvPr/>
        </p:nvSpPr>
        <p:spPr>
          <a:xfrm>
            <a:off x="9063562" y="4812145"/>
            <a:ext cx="2484581" cy="90434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‘After’</a:t>
            </a:r>
          </a:p>
        </p:txBody>
      </p:sp>
      <p:sp>
        <p:nvSpPr>
          <p:cNvPr id="2" name="Slide Number Placeholder 1">
            <a:extLst>
              <a:ext uri="{FF2B5EF4-FFF2-40B4-BE49-F238E27FC236}">
                <a16:creationId xmlns:a16="http://schemas.microsoft.com/office/drawing/2014/main" id="{D2D06B70-606E-4E95-BF4C-7447A03EFE4C}"/>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3761911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DB71-DB14-4D66-92EF-143B87DC7D1E}"/>
              </a:ext>
            </a:extLst>
          </p:cNvPr>
          <p:cNvSpPr>
            <a:spLocks noGrp="1"/>
          </p:cNvSpPr>
          <p:nvPr>
            <p:ph type="title"/>
          </p:nvPr>
        </p:nvSpPr>
        <p:spPr/>
        <p:txBody>
          <a:bodyPr/>
          <a:lstStyle/>
          <a:p>
            <a:r>
              <a:rPr lang="en-US" dirty="0"/>
              <a:t>Introduction &amp; Village Information</a:t>
            </a:r>
          </a:p>
        </p:txBody>
      </p:sp>
      <p:sp>
        <p:nvSpPr>
          <p:cNvPr id="3" name="Content Placeholder 2">
            <a:extLst>
              <a:ext uri="{FF2B5EF4-FFF2-40B4-BE49-F238E27FC236}">
                <a16:creationId xmlns:a16="http://schemas.microsoft.com/office/drawing/2014/main" id="{7BA602B0-4D0E-4E8C-833B-F6F7529EE6B0}"/>
              </a:ext>
            </a:extLst>
          </p:cNvPr>
          <p:cNvSpPr>
            <a:spLocks noGrp="1"/>
          </p:cNvSpPr>
          <p:nvPr>
            <p:ph idx="1"/>
          </p:nvPr>
        </p:nvSpPr>
        <p:spPr>
          <a:xfrm>
            <a:off x="1103312" y="1422400"/>
            <a:ext cx="8946541" cy="4825999"/>
          </a:xfrm>
        </p:spPr>
        <p:txBody>
          <a:bodyPr>
            <a:normAutofit fontScale="92500"/>
          </a:bodyPr>
          <a:lstStyle/>
          <a:p>
            <a:r>
              <a:rPr lang="en-US" sz="1800" dirty="0"/>
              <a:t>Built circa 1965</a:t>
            </a:r>
          </a:p>
          <a:p>
            <a:r>
              <a:rPr lang="en-US" sz="1800" dirty="0"/>
              <a:t>Approximately 190 acres and 9 miles of roads throughout Village 1</a:t>
            </a:r>
          </a:p>
          <a:p>
            <a:r>
              <a:rPr lang="en-US" sz="1800" dirty="0"/>
              <a:t>355 buildings and 1,016 units in total</a:t>
            </a:r>
          </a:p>
          <a:p>
            <a:pPr lvl="1"/>
            <a:r>
              <a:rPr lang="en-US" sz="1600" dirty="0"/>
              <a:t>Quads = 153 buildings</a:t>
            </a:r>
          </a:p>
          <a:p>
            <a:pPr lvl="1"/>
            <a:r>
              <a:rPr lang="en-US" sz="1600" dirty="0"/>
              <a:t>Duplexes = 161 buildings</a:t>
            </a:r>
          </a:p>
          <a:p>
            <a:pPr lvl="1"/>
            <a:r>
              <a:rPr lang="en-US" sz="1600" dirty="0"/>
              <a:t>Lakewoods = 82 buildings</a:t>
            </a:r>
          </a:p>
          <a:p>
            <a:pPr marL="0" lvl="1"/>
            <a:r>
              <a:rPr lang="en-US" dirty="0"/>
              <a:t>Large Capital Reserve Project Items not covered by monthly Maintenance Fees</a:t>
            </a:r>
          </a:p>
          <a:p>
            <a:pPr marL="740664" lvl="2" indent="-283464"/>
            <a:r>
              <a:rPr lang="en-US" dirty="0"/>
              <a:t>Storm Drains			</a:t>
            </a:r>
          </a:p>
          <a:p>
            <a:pPr marL="740664" lvl="2" indent="-283464"/>
            <a:r>
              <a:rPr lang="en-US" dirty="0"/>
              <a:t>Driveways				</a:t>
            </a:r>
          </a:p>
          <a:p>
            <a:pPr marL="740664" lvl="2" indent="-283464"/>
            <a:r>
              <a:rPr lang="en-US" dirty="0"/>
              <a:t>Roofs</a:t>
            </a:r>
          </a:p>
          <a:p>
            <a:pPr marL="740664" lvl="2" indent="-283464"/>
            <a:r>
              <a:rPr lang="en-US" dirty="0"/>
              <a:t>Dams</a:t>
            </a:r>
          </a:p>
          <a:p>
            <a:pPr marL="740664" lvl="2" indent="-283464"/>
            <a:r>
              <a:rPr lang="en-US" dirty="0"/>
              <a:t>Crawlspaces</a:t>
            </a:r>
          </a:p>
          <a:p>
            <a:pPr marL="0" lvl="1" indent="0">
              <a:buNone/>
            </a:pPr>
            <a:r>
              <a:rPr lang="en-US" dirty="0"/>
              <a:t>	</a:t>
            </a:r>
          </a:p>
        </p:txBody>
      </p:sp>
      <p:sp>
        <p:nvSpPr>
          <p:cNvPr id="4" name="Slide Number Placeholder 3">
            <a:extLst>
              <a:ext uri="{FF2B5EF4-FFF2-40B4-BE49-F238E27FC236}">
                <a16:creationId xmlns:a16="http://schemas.microsoft.com/office/drawing/2014/main" id="{79B7A5CE-7C45-41A0-94D4-752A7BB8A5B3}"/>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8528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338BD-B0D6-4080-B6EF-2ED0B1150793}"/>
              </a:ext>
            </a:extLst>
          </p:cNvPr>
          <p:cNvSpPr>
            <a:spLocks noGrp="1"/>
          </p:cNvSpPr>
          <p:nvPr>
            <p:ph type="title"/>
          </p:nvPr>
        </p:nvSpPr>
        <p:spPr/>
        <p:txBody>
          <a:bodyPr/>
          <a:lstStyle/>
          <a:p>
            <a:r>
              <a:rPr lang="en-US" dirty="0"/>
              <a:t>Other crawlspace issues:  Aging Plumbing and Framing Systems</a:t>
            </a:r>
            <a:br>
              <a:rPr lang="en-US" dirty="0"/>
            </a:br>
            <a:endParaRPr lang="en-US" dirty="0"/>
          </a:p>
        </p:txBody>
      </p:sp>
      <p:pic>
        <p:nvPicPr>
          <p:cNvPr id="3" name="Picture 2">
            <a:extLst>
              <a:ext uri="{FF2B5EF4-FFF2-40B4-BE49-F238E27FC236}">
                <a16:creationId xmlns:a16="http://schemas.microsoft.com/office/drawing/2014/main" id="{9C9D4F80-5B11-4782-A70E-9BE489C1F0B9}"/>
              </a:ext>
            </a:extLst>
          </p:cNvPr>
          <p:cNvPicPr>
            <a:picLocks noChangeAspect="1"/>
          </p:cNvPicPr>
          <p:nvPr/>
        </p:nvPicPr>
        <p:blipFill>
          <a:blip r:embed="rId2"/>
          <a:stretch>
            <a:fillRect/>
          </a:stretch>
        </p:blipFill>
        <p:spPr>
          <a:xfrm rot="5400000">
            <a:off x="117290" y="2369018"/>
            <a:ext cx="4938957" cy="3704217"/>
          </a:xfrm>
          <a:prstGeom prst="rect">
            <a:avLst/>
          </a:prstGeom>
        </p:spPr>
      </p:pic>
      <p:pic>
        <p:nvPicPr>
          <p:cNvPr id="5" name="Picture 4">
            <a:extLst>
              <a:ext uri="{FF2B5EF4-FFF2-40B4-BE49-F238E27FC236}">
                <a16:creationId xmlns:a16="http://schemas.microsoft.com/office/drawing/2014/main" id="{642B6E1A-45D7-4962-9D95-75740F4B9EBC}"/>
              </a:ext>
            </a:extLst>
          </p:cNvPr>
          <p:cNvPicPr>
            <a:picLocks noChangeAspect="1"/>
          </p:cNvPicPr>
          <p:nvPr/>
        </p:nvPicPr>
        <p:blipFill>
          <a:blip r:embed="rId3"/>
          <a:stretch>
            <a:fillRect/>
          </a:stretch>
        </p:blipFill>
        <p:spPr>
          <a:xfrm rot="5400000">
            <a:off x="5033757" y="2369017"/>
            <a:ext cx="4938956" cy="3704217"/>
          </a:xfrm>
          <a:prstGeom prst="rect">
            <a:avLst/>
          </a:prstGeom>
        </p:spPr>
      </p:pic>
      <p:sp>
        <p:nvSpPr>
          <p:cNvPr id="4" name="Slide Number Placeholder 3">
            <a:extLst>
              <a:ext uri="{FF2B5EF4-FFF2-40B4-BE49-F238E27FC236}">
                <a16:creationId xmlns:a16="http://schemas.microsoft.com/office/drawing/2014/main" id="{F586D001-F02C-47F4-90E3-D654AB9A5307}"/>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121602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32EED-5C42-409B-96CE-0DDB42C96879}"/>
              </a:ext>
            </a:extLst>
          </p:cNvPr>
          <p:cNvPicPr>
            <a:picLocks noChangeAspect="1"/>
          </p:cNvPicPr>
          <p:nvPr/>
        </p:nvPicPr>
        <p:blipFill>
          <a:blip r:embed="rId2"/>
          <a:stretch>
            <a:fillRect/>
          </a:stretch>
        </p:blipFill>
        <p:spPr>
          <a:xfrm>
            <a:off x="533820" y="484523"/>
            <a:ext cx="4416715" cy="5888953"/>
          </a:xfrm>
          <a:prstGeom prst="rect">
            <a:avLst/>
          </a:prstGeom>
        </p:spPr>
      </p:pic>
      <p:pic>
        <p:nvPicPr>
          <p:cNvPr id="4" name="Picture 3">
            <a:extLst>
              <a:ext uri="{FF2B5EF4-FFF2-40B4-BE49-F238E27FC236}">
                <a16:creationId xmlns:a16="http://schemas.microsoft.com/office/drawing/2014/main" id="{FF650051-9102-4B01-BF41-CF5542D17A2D}"/>
              </a:ext>
            </a:extLst>
          </p:cNvPr>
          <p:cNvPicPr>
            <a:picLocks noChangeAspect="1"/>
          </p:cNvPicPr>
          <p:nvPr/>
        </p:nvPicPr>
        <p:blipFill>
          <a:blip r:embed="rId3"/>
          <a:stretch>
            <a:fillRect/>
          </a:stretch>
        </p:blipFill>
        <p:spPr>
          <a:xfrm>
            <a:off x="5615553" y="1983580"/>
            <a:ext cx="5708544" cy="4281408"/>
          </a:xfrm>
          <a:prstGeom prst="rect">
            <a:avLst/>
          </a:prstGeom>
        </p:spPr>
      </p:pic>
      <p:sp>
        <p:nvSpPr>
          <p:cNvPr id="6" name="Title 1">
            <a:extLst>
              <a:ext uri="{FF2B5EF4-FFF2-40B4-BE49-F238E27FC236}">
                <a16:creationId xmlns:a16="http://schemas.microsoft.com/office/drawing/2014/main" id="{C075F2BF-E22D-4406-A182-9DC878FF4BDA}"/>
              </a:ext>
            </a:extLst>
          </p:cNvPr>
          <p:cNvSpPr txBox="1">
            <a:spLocks/>
          </p:cNvSpPr>
          <p:nvPr/>
        </p:nvSpPr>
        <p:spPr>
          <a:xfrm>
            <a:off x="5144219" y="442573"/>
            <a:ext cx="5708545" cy="1330808"/>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Plumbing </a:t>
            </a:r>
          </a:p>
          <a:p>
            <a:r>
              <a:rPr lang="en-US" dirty="0"/>
              <a:t>Leak Example</a:t>
            </a:r>
            <a:br>
              <a:rPr lang="en-US" dirty="0"/>
            </a:br>
            <a:endParaRPr lang="en-US" dirty="0"/>
          </a:p>
        </p:txBody>
      </p:sp>
      <p:sp>
        <p:nvSpPr>
          <p:cNvPr id="2" name="Slide Number Placeholder 1">
            <a:extLst>
              <a:ext uri="{FF2B5EF4-FFF2-40B4-BE49-F238E27FC236}">
                <a16:creationId xmlns:a16="http://schemas.microsoft.com/office/drawing/2014/main" id="{911CEFB0-262F-4D2B-BFC9-55CF0E92BAEB}"/>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1409840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EEE5-B551-4907-848A-76CA44D883E0}"/>
              </a:ext>
            </a:extLst>
          </p:cNvPr>
          <p:cNvSpPr>
            <a:spLocks noGrp="1"/>
          </p:cNvSpPr>
          <p:nvPr>
            <p:ph type="title"/>
          </p:nvPr>
        </p:nvSpPr>
        <p:spPr/>
        <p:txBody>
          <a:bodyPr/>
          <a:lstStyle/>
          <a:p>
            <a:r>
              <a:rPr lang="en-US" dirty="0"/>
              <a:t>Aging Plumbing System</a:t>
            </a:r>
          </a:p>
        </p:txBody>
      </p:sp>
      <p:pic>
        <p:nvPicPr>
          <p:cNvPr id="4" name="Picture 3">
            <a:extLst>
              <a:ext uri="{FF2B5EF4-FFF2-40B4-BE49-F238E27FC236}">
                <a16:creationId xmlns:a16="http://schemas.microsoft.com/office/drawing/2014/main" id="{58A79E48-4ECF-430C-AB92-536A9D157EF1}"/>
              </a:ext>
            </a:extLst>
          </p:cNvPr>
          <p:cNvPicPr>
            <a:picLocks noChangeAspect="1"/>
          </p:cNvPicPr>
          <p:nvPr/>
        </p:nvPicPr>
        <p:blipFill>
          <a:blip r:embed="rId2"/>
          <a:stretch>
            <a:fillRect/>
          </a:stretch>
        </p:blipFill>
        <p:spPr>
          <a:xfrm>
            <a:off x="518367" y="1511502"/>
            <a:ext cx="2815841" cy="5004752"/>
          </a:xfrm>
          <a:prstGeom prst="rect">
            <a:avLst/>
          </a:prstGeom>
        </p:spPr>
      </p:pic>
      <p:pic>
        <p:nvPicPr>
          <p:cNvPr id="6" name="Picture 5">
            <a:extLst>
              <a:ext uri="{FF2B5EF4-FFF2-40B4-BE49-F238E27FC236}">
                <a16:creationId xmlns:a16="http://schemas.microsoft.com/office/drawing/2014/main" id="{74B700BF-3500-4E26-A516-70DFA86D5AAA}"/>
              </a:ext>
            </a:extLst>
          </p:cNvPr>
          <p:cNvPicPr>
            <a:picLocks noChangeAspect="1"/>
          </p:cNvPicPr>
          <p:nvPr/>
        </p:nvPicPr>
        <p:blipFill>
          <a:blip r:embed="rId3"/>
          <a:stretch>
            <a:fillRect/>
          </a:stretch>
        </p:blipFill>
        <p:spPr>
          <a:xfrm rot="5400000">
            <a:off x="3274316" y="2149485"/>
            <a:ext cx="5103860" cy="3827895"/>
          </a:xfrm>
          <a:prstGeom prst="rect">
            <a:avLst/>
          </a:prstGeom>
        </p:spPr>
      </p:pic>
      <p:sp>
        <p:nvSpPr>
          <p:cNvPr id="7" name="Content Placeholder 2">
            <a:extLst>
              <a:ext uri="{FF2B5EF4-FFF2-40B4-BE49-F238E27FC236}">
                <a16:creationId xmlns:a16="http://schemas.microsoft.com/office/drawing/2014/main" id="{F8FECC9C-5351-4BB3-8DB6-C1B20062B8A6}"/>
              </a:ext>
            </a:extLst>
          </p:cNvPr>
          <p:cNvSpPr txBox="1">
            <a:spLocks/>
          </p:cNvSpPr>
          <p:nvPr/>
        </p:nvSpPr>
        <p:spPr>
          <a:xfrm>
            <a:off x="8091054" y="1860441"/>
            <a:ext cx="3309063" cy="454484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a:t>Major plumbing repairs have been completed recently in units with ‘total failure’.  Total average for these repairs have been approximately $10,000 per building.</a:t>
            </a:r>
          </a:p>
          <a:p>
            <a:endParaRPr lang="en-US" dirty="0"/>
          </a:p>
        </p:txBody>
      </p:sp>
      <p:sp>
        <p:nvSpPr>
          <p:cNvPr id="3" name="Slide Number Placeholder 2">
            <a:extLst>
              <a:ext uri="{FF2B5EF4-FFF2-40B4-BE49-F238E27FC236}">
                <a16:creationId xmlns:a16="http://schemas.microsoft.com/office/drawing/2014/main" id="{45DF7C47-C32A-4ECE-B9B8-F593D1CB1917}"/>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1728359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1AD0-7670-4C46-99E8-3D4EFD497DF8}"/>
              </a:ext>
            </a:extLst>
          </p:cNvPr>
          <p:cNvSpPr>
            <a:spLocks noGrp="1"/>
          </p:cNvSpPr>
          <p:nvPr>
            <p:ph type="ctrTitle"/>
          </p:nvPr>
        </p:nvSpPr>
        <p:spPr>
          <a:xfrm>
            <a:off x="936926" y="522953"/>
            <a:ext cx="8825658" cy="834720"/>
          </a:xfrm>
        </p:spPr>
        <p:txBody>
          <a:bodyPr vert="horz" lIns="91440" tIns="45720" rIns="91440" bIns="45720" rtlCol="0">
            <a:noAutofit/>
          </a:bodyPr>
          <a:lstStyle/>
          <a:p>
            <a:pPr algn="ctr"/>
            <a:r>
              <a:rPr lang="en-US" sz="6500" dirty="0"/>
              <a:t>ROOFING</a:t>
            </a:r>
          </a:p>
        </p:txBody>
      </p:sp>
      <p:pic>
        <p:nvPicPr>
          <p:cNvPr id="7" name="Picture 6" descr="A wooden ramp&#10;&#10;Description automatically generated">
            <a:extLst>
              <a:ext uri="{FF2B5EF4-FFF2-40B4-BE49-F238E27FC236}">
                <a16:creationId xmlns:a16="http://schemas.microsoft.com/office/drawing/2014/main" id="{A3F20D70-1AA6-48AB-BEE1-5691D3B61360}"/>
              </a:ext>
            </a:extLst>
          </p:cNvPr>
          <p:cNvPicPr>
            <a:picLocks noChangeAspect="1"/>
          </p:cNvPicPr>
          <p:nvPr/>
        </p:nvPicPr>
        <p:blipFill rotWithShape="1">
          <a:blip r:embed="rId4"/>
          <a:srcRect t="5721" r="4" b="5725"/>
          <a:stretch/>
        </p:blipFill>
        <p:spPr>
          <a:xfrm rot="5400000">
            <a:off x="-108356" y="2411174"/>
            <a:ext cx="4267831" cy="2834640"/>
          </a:xfrm>
          <a:prstGeom prst="rect">
            <a:avLst/>
          </a:prstGeom>
          <a:effectLst>
            <a:outerShdw blurRad="50800" dist="50800" dir="5400000" algn="tl" rotWithShape="0">
              <a:prstClr val="black">
                <a:alpha val="43000"/>
              </a:prstClr>
            </a:outerShdw>
          </a:effectLst>
        </p:spPr>
      </p:pic>
      <p:pic>
        <p:nvPicPr>
          <p:cNvPr id="9" name="Picture 8" descr="A close up of a horse&#10;&#10;Description automatically generated">
            <a:extLst>
              <a:ext uri="{FF2B5EF4-FFF2-40B4-BE49-F238E27FC236}">
                <a16:creationId xmlns:a16="http://schemas.microsoft.com/office/drawing/2014/main" id="{8EBE134C-4D76-44BE-A438-1E5EDAD1628C}"/>
              </a:ext>
            </a:extLst>
          </p:cNvPr>
          <p:cNvPicPr>
            <a:picLocks noChangeAspect="1"/>
          </p:cNvPicPr>
          <p:nvPr/>
        </p:nvPicPr>
        <p:blipFill rotWithShape="1">
          <a:blip r:embed="rId5"/>
          <a:srcRect t="9457" r="4" b="1989"/>
          <a:stretch/>
        </p:blipFill>
        <p:spPr>
          <a:xfrm rot="5400000">
            <a:off x="3439299" y="2411174"/>
            <a:ext cx="4267831" cy="2834640"/>
          </a:xfrm>
          <a:prstGeom prst="rect">
            <a:avLst/>
          </a:prstGeom>
          <a:effectLst>
            <a:outerShdw blurRad="50800" dist="50800" dir="5400000" algn="tl" rotWithShape="0">
              <a:prstClr val="black">
                <a:alpha val="43000"/>
              </a:prstClr>
            </a:outerShdw>
          </a:effectLst>
        </p:spPr>
      </p:pic>
      <p:pic>
        <p:nvPicPr>
          <p:cNvPr id="5" name="Content Placeholder 4" descr="A picture containing building, wooden, chair, outdoor&#10;&#10;Description automatically generated">
            <a:extLst>
              <a:ext uri="{FF2B5EF4-FFF2-40B4-BE49-F238E27FC236}">
                <a16:creationId xmlns:a16="http://schemas.microsoft.com/office/drawing/2014/main" id="{C73D6482-0A67-4EB7-987A-A97B61CC2954}"/>
              </a:ext>
            </a:extLst>
          </p:cNvPr>
          <p:cNvPicPr>
            <a:picLocks noGrp="1" noChangeAspect="1"/>
          </p:cNvPicPr>
          <p:nvPr>
            <p:ph idx="4294967295"/>
          </p:nvPr>
        </p:nvPicPr>
        <p:blipFill rotWithShape="1">
          <a:blip r:embed="rId6"/>
          <a:srcRect l="31264" r="18921"/>
          <a:stretch/>
        </p:blipFill>
        <p:spPr>
          <a:xfrm>
            <a:off x="8005556" y="1694578"/>
            <a:ext cx="2834640" cy="4267821"/>
          </a:xfrm>
          <a:prstGeom prst="rect">
            <a:avLst/>
          </a:prstGeom>
          <a:effectLst>
            <a:outerShdw blurRad="50800" dist="50800" dir="5400000" algn="tl" rotWithShape="0">
              <a:prstClr val="black">
                <a:alpha val="43000"/>
              </a:prstClr>
            </a:outerShdw>
          </a:effectLst>
        </p:spPr>
      </p:pic>
      <p:sp>
        <p:nvSpPr>
          <p:cNvPr id="3" name="Slide Number Placeholder 2">
            <a:extLst>
              <a:ext uri="{FF2B5EF4-FFF2-40B4-BE49-F238E27FC236}">
                <a16:creationId xmlns:a16="http://schemas.microsoft.com/office/drawing/2014/main" id="{9154365C-33A7-4856-835C-9ACEF027545A}"/>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2319003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FFDD-D4EF-4270-845F-B105037633F5}"/>
              </a:ext>
            </a:extLst>
          </p:cNvPr>
          <p:cNvSpPr>
            <a:spLocks noGrp="1"/>
          </p:cNvSpPr>
          <p:nvPr>
            <p:ph type="title"/>
          </p:nvPr>
        </p:nvSpPr>
        <p:spPr>
          <a:xfrm>
            <a:off x="646111" y="452718"/>
            <a:ext cx="9404723" cy="845995"/>
          </a:xfrm>
        </p:spPr>
        <p:txBody>
          <a:bodyPr/>
          <a:lstStyle/>
          <a:p>
            <a:r>
              <a:rPr lang="en-US" dirty="0"/>
              <a:t>Current Issues</a:t>
            </a:r>
          </a:p>
        </p:txBody>
      </p:sp>
      <p:sp>
        <p:nvSpPr>
          <p:cNvPr id="3" name="Content Placeholder 2">
            <a:extLst>
              <a:ext uri="{FF2B5EF4-FFF2-40B4-BE49-F238E27FC236}">
                <a16:creationId xmlns:a16="http://schemas.microsoft.com/office/drawing/2014/main" id="{E11FFB80-5E9B-498D-829B-00F17E705CF7}"/>
              </a:ext>
            </a:extLst>
          </p:cNvPr>
          <p:cNvSpPr>
            <a:spLocks noGrp="1"/>
          </p:cNvSpPr>
          <p:nvPr>
            <p:ph idx="1"/>
          </p:nvPr>
        </p:nvSpPr>
        <p:spPr>
          <a:xfrm>
            <a:off x="1170424" y="1362831"/>
            <a:ext cx="8946541" cy="4735965"/>
          </a:xfrm>
        </p:spPr>
        <p:txBody>
          <a:bodyPr>
            <a:normAutofit/>
          </a:bodyPr>
          <a:lstStyle/>
          <a:p>
            <a:r>
              <a:rPr lang="en-US" dirty="0"/>
              <a:t>Oldest Roofs are 17 years old.</a:t>
            </a:r>
          </a:p>
          <a:p>
            <a:r>
              <a:rPr lang="en-US" dirty="0"/>
              <a:t>Scheduled Roof Replacement Program was planned to start in 3 years as designed by Village Engineering Study.</a:t>
            </a:r>
          </a:p>
          <a:p>
            <a:r>
              <a:rPr lang="en-US" dirty="0"/>
              <a:t>Reported Roof Leaks have grown exponentially over the last 2 years.</a:t>
            </a:r>
          </a:p>
          <a:p>
            <a:r>
              <a:rPr lang="en-US" dirty="0"/>
              <a:t>Approximately a third of all buildings had a repair made throughout Village 1 from August 2018 to present.</a:t>
            </a:r>
          </a:p>
          <a:p>
            <a:r>
              <a:rPr lang="en-US" dirty="0"/>
              <a:t>The repairs included minor repairs (replacing rooftop vents) to major repairs in which we had to replace the entire roof.</a:t>
            </a:r>
          </a:p>
          <a:p>
            <a:r>
              <a:rPr lang="en-US" dirty="0"/>
              <a:t>A common driving force for this replacement need is inadequate attic ventilation.</a:t>
            </a:r>
          </a:p>
          <a:p>
            <a:r>
              <a:rPr lang="en-US" dirty="0"/>
              <a:t>The Co-op has completed 10 full ‘emergency’ roof replacements due to these reasons over the last year </a:t>
            </a:r>
          </a:p>
        </p:txBody>
      </p:sp>
      <p:sp>
        <p:nvSpPr>
          <p:cNvPr id="4" name="Slide Number Placeholder 3">
            <a:extLst>
              <a:ext uri="{FF2B5EF4-FFF2-40B4-BE49-F238E27FC236}">
                <a16:creationId xmlns:a16="http://schemas.microsoft.com/office/drawing/2014/main" id="{E5FE1EC6-5168-44A3-98AC-7B11BAEE36B0}"/>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371001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34848-D03F-4581-B125-1B6D1A8DC10B}"/>
              </a:ext>
            </a:extLst>
          </p:cNvPr>
          <p:cNvPicPr>
            <a:picLocks noChangeAspect="1"/>
          </p:cNvPicPr>
          <p:nvPr/>
        </p:nvPicPr>
        <p:blipFill>
          <a:blip r:embed="rId2"/>
          <a:stretch>
            <a:fillRect/>
          </a:stretch>
        </p:blipFill>
        <p:spPr>
          <a:xfrm>
            <a:off x="2485161" y="1275901"/>
            <a:ext cx="6398051" cy="5427487"/>
          </a:xfrm>
          <a:prstGeom prst="rect">
            <a:avLst/>
          </a:prstGeom>
        </p:spPr>
      </p:pic>
      <p:sp>
        <p:nvSpPr>
          <p:cNvPr id="4" name="Title 1">
            <a:extLst>
              <a:ext uri="{FF2B5EF4-FFF2-40B4-BE49-F238E27FC236}">
                <a16:creationId xmlns:a16="http://schemas.microsoft.com/office/drawing/2014/main" id="{365D4C02-C9DE-4D03-AADE-3FA2FD46A958}"/>
              </a:ext>
            </a:extLst>
          </p:cNvPr>
          <p:cNvSpPr txBox="1">
            <a:spLocks/>
          </p:cNvSpPr>
          <p:nvPr/>
        </p:nvSpPr>
        <p:spPr>
          <a:xfrm>
            <a:off x="886591" y="154612"/>
            <a:ext cx="10027486" cy="1121289"/>
          </a:xfrm>
          <a:prstGeom prst="rect">
            <a:avLst/>
          </a:prstGeom>
        </p:spPr>
        <p:txBody>
          <a:bodyPr vert="horz" lIns="91440" tIns="45720" rIns="91440" bIns="45720" rtlCol="0">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Improper Attic Ventilation</a:t>
            </a:r>
          </a:p>
          <a:p>
            <a:pPr algn="ctr"/>
            <a:r>
              <a:rPr lang="en-US" sz="3200" dirty="0"/>
              <a:t>‘Inside Out’ Rotting</a:t>
            </a:r>
          </a:p>
        </p:txBody>
      </p:sp>
      <p:sp>
        <p:nvSpPr>
          <p:cNvPr id="2" name="Slide Number Placeholder 1">
            <a:extLst>
              <a:ext uri="{FF2B5EF4-FFF2-40B4-BE49-F238E27FC236}">
                <a16:creationId xmlns:a16="http://schemas.microsoft.com/office/drawing/2014/main" id="{58538532-6793-4EFC-B116-A5441B055127}"/>
              </a:ext>
            </a:extLst>
          </p:cNvPr>
          <p:cNvSpPr>
            <a:spLocks noGrp="1"/>
          </p:cNvSpPr>
          <p:nvPr>
            <p:ph type="sldNum" sz="quarter" idx="12"/>
          </p:nvPr>
        </p:nvSpPr>
        <p:spPr/>
        <p:txBody>
          <a:bodyPr/>
          <a:lstStyle/>
          <a:p>
            <a:fld id="{D57F1E4F-1CFF-5643-939E-02111984F565}" type="slidenum">
              <a:rPr lang="en-US" smtClean="0"/>
              <a:t>25</a:t>
            </a:fld>
            <a:endParaRPr lang="en-US" dirty="0"/>
          </a:p>
        </p:txBody>
      </p:sp>
      <p:sp>
        <p:nvSpPr>
          <p:cNvPr id="5" name="Content Placeholder 2">
            <a:extLst>
              <a:ext uri="{FF2B5EF4-FFF2-40B4-BE49-F238E27FC236}">
                <a16:creationId xmlns:a16="http://schemas.microsoft.com/office/drawing/2014/main" id="{DF4FD85C-C5AD-4F9B-8F37-DD5356D2F321}"/>
              </a:ext>
            </a:extLst>
          </p:cNvPr>
          <p:cNvSpPr txBox="1">
            <a:spLocks/>
          </p:cNvSpPr>
          <p:nvPr/>
        </p:nvSpPr>
        <p:spPr>
          <a:xfrm>
            <a:off x="9065052" y="1585518"/>
            <a:ext cx="2973150" cy="293614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a:t>Bath Fans venting into attic space adds to the issue</a:t>
            </a:r>
          </a:p>
          <a:p>
            <a:endParaRPr lang="en-US" dirty="0"/>
          </a:p>
        </p:txBody>
      </p:sp>
    </p:spTree>
    <p:extLst>
      <p:ext uri="{BB962C8B-B14F-4D97-AF65-F5344CB8AC3E}">
        <p14:creationId xmlns:p14="http://schemas.microsoft.com/office/powerpoint/2010/main" val="1006946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2B0C1-4152-4054-A1F9-09208540ECCB}"/>
              </a:ext>
            </a:extLst>
          </p:cNvPr>
          <p:cNvPicPr>
            <a:picLocks noChangeAspect="1"/>
          </p:cNvPicPr>
          <p:nvPr/>
        </p:nvPicPr>
        <p:blipFill>
          <a:blip r:embed="rId2"/>
          <a:stretch>
            <a:fillRect/>
          </a:stretch>
        </p:blipFill>
        <p:spPr>
          <a:xfrm>
            <a:off x="2988956" y="1886913"/>
            <a:ext cx="6599981" cy="4581000"/>
          </a:xfrm>
          <a:prstGeom prst="rect">
            <a:avLst/>
          </a:prstGeom>
        </p:spPr>
      </p:pic>
      <p:sp>
        <p:nvSpPr>
          <p:cNvPr id="4" name="Title 1">
            <a:extLst>
              <a:ext uri="{FF2B5EF4-FFF2-40B4-BE49-F238E27FC236}">
                <a16:creationId xmlns:a16="http://schemas.microsoft.com/office/drawing/2014/main" id="{EFBD071E-9586-4BDD-8C91-4C930B1F7B97}"/>
              </a:ext>
            </a:extLst>
          </p:cNvPr>
          <p:cNvSpPr txBox="1">
            <a:spLocks/>
          </p:cNvSpPr>
          <p:nvPr/>
        </p:nvSpPr>
        <p:spPr>
          <a:xfrm>
            <a:off x="1306040" y="564899"/>
            <a:ext cx="9155031" cy="978676"/>
          </a:xfrm>
          <a:prstGeom prst="rect">
            <a:avLst/>
          </a:prstGeom>
        </p:spPr>
        <p:txBody>
          <a:bodyPr vert="horz" lIns="91440" tIns="45720" rIns="91440" bIns="45720" rtlCol="0">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t>Proper Attic Ventilation</a:t>
            </a:r>
          </a:p>
        </p:txBody>
      </p:sp>
      <p:sp>
        <p:nvSpPr>
          <p:cNvPr id="2" name="Slide Number Placeholder 1">
            <a:extLst>
              <a:ext uri="{FF2B5EF4-FFF2-40B4-BE49-F238E27FC236}">
                <a16:creationId xmlns:a16="http://schemas.microsoft.com/office/drawing/2014/main" id="{CF6FD115-5BE0-4E20-AF0F-C09EDB92D7F2}"/>
              </a:ext>
            </a:extLst>
          </p:cNvPr>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660818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BD82-D0A1-4B96-ACEA-8DE408C60683}"/>
              </a:ext>
            </a:extLst>
          </p:cNvPr>
          <p:cNvSpPr>
            <a:spLocks noGrp="1"/>
          </p:cNvSpPr>
          <p:nvPr>
            <p:ph type="title"/>
          </p:nvPr>
        </p:nvSpPr>
        <p:spPr>
          <a:xfrm>
            <a:off x="646111" y="452718"/>
            <a:ext cx="9404723" cy="938760"/>
          </a:xfrm>
        </p:spPr>
        <p:txBody>
          <a:bodyPr/>
          <a:lstStyle/>
          <a:p>
            <a:r>
              <a:rPr lang="en-US" dirty="0"/>
              <a:t>Future Issues</a:t>
            </a:r>
            <a:br>
              <a:rPr lang="en-US" dirty="0"/>
            </a:br>
            <a:endParaRPr lang="en-US" dirty="0"/>
          </a:p>
        </p:txBody>
      </p:sp>
      <p:sp>
        <p:nvSpPr>
          <p:cNvPr id="3" name="Content Placeholder 2">
            <a:extLst>
              <a:ext uri="{FF2B5EF4-FFF2-40B4-BE49-F238E27FC236}">
                <a16:creationId xmlns:a16="http://schemas.microsoft.com/office/drawing/2014/main" id="{9AF96490-5F39-4F03-893D-B1EC7CB219D7}"/>
              </a:ext>
            </a:extLst>
          </p:cNvPr>
          <p:cNvSpPr>
            <a:spLocks noGrp="1"/>
          </p:cNvSpPr>
          <p:nvPr>
            <p:ph idx="1"/>
          </p:nvPr>
        </p:nvSpPr>
        <p:spPr>
          <a:xfrm>
            <a:off x="1104293" y="1391478"/>
            <a:ext cx="8946541" cy="4750903"/>
          </a:xfrm>
        </p:spPr>
        <p:txBody>
          <a:bodyPr>
            <a:normAutofit/>
          </a:bodyPr>
          <a:lstStyle/>
          <a:p>
            <a:r>
              <a:rPr lang="en-US" dirty="0"/>
              <a:t>In order to correctly address these roof issues, the Co-op has begun to do complete roof replacements.  Included is:</a:t>
            </a:r>
          </a:p>
          <a:p>
            <a:pPr lvl="1"/>
            <a:r>
              <a:rPr lang="en-US" dirty="0"/>
              <a:t>All roof sheathing is replaced as needed</a:t>
            </a:r>
          </a:p>
          <a:p>
            <a:pPr lvl="1"/>
            <a:r>
              <a:rPr lang="en-US" dirty="0"/>
              <a:t>All bath and kitchen exhaust fans are hard piped to exhaust out of the sides of the units, to remove any potential entry points for leaks and reduce excess moisture in the attic</a:t>
            </a:r>
          </a:p>
          <a:p>
            <a:pPr lvl="1"/>
            <a:r>
              <a:rPr lang="en-US" dirty="0"/>
              <a:t>Soffits are then fully opened and finished with fully vented vinyl soffit. </a:t>
            </a:r>
          </a:p>
          <a:p>
            <a:pPr lvl="1"/>
            <a:r>
              <a:rPr lang="en-US" dirty="0"/>
              <a:t>Cost per building for roof replacement can range from 7-18k depending on the size of the building and the extent of the issues.</a:t>
            </a:r>
          </a:p>
          <a:p>
            <a:endParaRPr lang="en-US" dirty="0"/>
          </a:p>
        </p:txBody>
      </p:sp>
      <p:sp>
        <p:nvSpPr>
          <p:cNvPr id="4" name="Slide Number Placeholder 3">
            <a:extLst>
              <a:ext uri="{FF2B5EF4-FFF2-40B4-BE49-F238E27FC236}">
                <a16:creationId xmlns:a16="http://schemas.microsoft.com/office/drawing/2014/main" id="{30BECE46-2B25-4892-964C-D5A045E03969}"/>
              </a:ext>
            </a:extLst>
          </p:cNvPr>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309348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1A4A7-33DD-40BA-8B40-119279C1350A}"/>
              </a:ext>
            </a:extLst>
          </p:cNvPr>
          <p:cNvSpPr>
            <a:spLocks noGrp="1"/>
          </p:cNvSpPr>
          <p:nvPr>
            <p:ph idx="1"/>
          </p:nvPr>
        </p:nvSpPr>
        <p:spPr>
          <a:xfrm>
            <a:off x="1104293" y="1681857"/>
            <a:ext cx="8946541" cy="4195481"/>
          </a:xfrm>
        </p:spPr>
        <p:txBody>
          <a:bodyPr/>
          <a:lstStyle/>
          <a:p>
            <a:r>
              <a:rPr lang="en-US" dirty="0"/>
              <a:t>From the time of Village Construction, many building codes have changed; Electrical, Plumbing, Fire Codes, Framing etc.</a:t>
            </a:r>
          </a:p>
          <a:p>
            <a:r>
              <a:rPr lang="en-US" dirty="0"/>
              <a:t>We have been dealing with these items on a reactionary basis, but now that we are seeing an increase of these items failing and being in need of repairs, we have been discussing how to best implement Proactive Planning for these Major Capital Reserve items not currently covered.</a:t>
            </a:r>
          </a:p>
          <a:p>
            <a:r>
              <a:rPr lang="en-US" dirty="0"/>
              <a:t>This presentation has been prepared to inform you the residents, of all the additional work needed to keep Crestwood Village a great place to reside.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F66FBBA0-7B04-4306-86B3-131385960BCB}"/>
              </a:ext>
            </a:extLst>
          </p:cNvPr>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288411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picture containing ground, outdoor, grass&#10;&#10;Description automatically generated">
            <a:extLst>
              <a:ext uri="{FF2B5EF4-FFF2-40B4-BE49-F238E27FC236}">
                <a16:creationId xmlns:a16="http://schemas.microsoft.com/office/drawing/2014/main" id="{41178AA4-912A-42E1-851E-B905B2534625}"/>
              </a:ext>
            </a:extLst>
          </p:cNvPr>
          <p:cNvPicPr>
            <a:picLocks noGrp="1" noChangeAspect="1"/>
          </p:cNvPicPr>
          <p:nvPr>
            <p:ph idx="1"/>
          </p:nvPr>
        </p:nvPicPr>
        <p:blipFill rotWithShape="1">
          <a:blip r:embed="rId7">
            <a:alphaModFix amt="40000"/>
            <a:extLst/>
          </a:blip>
          <a:srcRect t="17374" r="9091" b="14445"/>
          <a:stretch/>
        </p:blipFill>
        <p:spPr>
          <a:xfrm>
            <a:off x="20" y="10"/>
            <a:ext cx="12191980" cy="6857990"/>
          </a:xfrm>
          <a:prstGeom prst="rect">
            <a:avLst/>
          </a:prstGeom>
        </p:spPr>
      </p:pic>
      <p:sp>
        <p:nvSpPr>
          <p:cNvPr id="2" name="Title 1">
            <a:extLst>
              <a:ext uri="{FF2B5EF4-FFF2-40B4-BE49-F238E27FC236}">
                <a16:creationId xmlns:a16="http://schemas.microsoft.com/office/drawing/2014/main" id="{214D0241-644B-438B-BC27-2B09F6850CF4}"/>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dirty="0">
                <a:solidFill>
                  <a:schemeClr val="tx1"/>
                </a:solidFill>
              </a:rPr>
              <a:t>Storm Drains and Village Drainage</a:t>
            </a:r>
          </a:p>
        </p:txBody>
      </p:sp>
      <p:sp>
        <p:nvSpPr>
          <p:cNvPr id="26" name="Rectangle 25">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C2950B24-3E0E-4011-B868-3102EE63249D}"/>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407494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E4C9-0009-4112-8FC0-2696A4C782A0}"/>
              </a:ext>
            </a:extLst>
          </p:cNvPr>
          <p:cNvSpPr>
            <a:spLocks noGrp="1"/>
          </p:cNvSpPr>
          <p:nvPr>
            <p:ph type="title"/>
          </p:nvPr>
        </p:nvSpPr>
        <p:spPr>
          <a:xfrm>
            <a:off x="647701" y="277062"/>
            <a:ext cx="4765226" cy="769860"/>
          </a:xfrm>
        </p:spPr>
        <p:txBody>
          <a:bodyPr>
            <a:normAutofit/>
          </a:bodyPr>
          <a:lstStyle/>
          <a:p>
            <a:r>
              <a:rPr lang="en-US" dirty="0"/>
              <a:t>Current Issues</a:t>
            </a:r>
          </a:p>
        </p:txBody>
      </p:sp>
      <p:pic>
        <p:nvPicPr>
          <p:cNvPr id="5" name="Picture 4" descr="A picture containing grass, outdoor, water&#10;&#10;Description automatically generated">
            <a:extLst>
              <a:ext uri="{FF2B5EF4-FFF2-40B4-BE49-F238E27FC236}">
                <a16:creationId xmlns:a16="http://schemas.microsoft.com/office/drawing/2014/main" id="{C03282E6-F125-43AB-8533-55407B991713}"/>
              </a:ext>
            </a:extLst>
          </p:cNvPr>
          <p:cNvPicPr>
            <a:picLocks noChangeAspect="1"/>
          </p:cNvPicPr>
          <p:nvPr/>
        </p:nvPicPr>
        <p:blipFill rotWithShape="1">
          <a:blip r:embed="rId4"/>
          <a:srcRect t="18858" r="3" b="6034"/>
          <a:stretch/>
        </p:blipFill>
        <p:spPr>
          <a:xfrm>
            <a:off x="6103423" y="-1"/>
            <a:ext cx="6087038" cy="3428998"/>
          </a:xfrm>
          <a:prstGeom prst="rect">
            <a:avLst/>
          </a:prstGeom>
        </p:spPr>
      </p:pic>
      <p:sp>
        <p:nvSpPr>
          <p:cNvPr id="12" name="Rectangle 11">
            <a:extLst>
              <a:ext uri="{FF2B5EF4-FFF2-40B4-BE49-F238E27FC236}">
                <a16:creationId xmlns:a16="http://schemas.microsoft.com/office/drawing/2014/main" id="{CE14FBD6-A8E7-4AAF-914D-B7E8BE596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33976D0-F0B9-4E32-B924-421FFFE98CC1}"/>
              </a:ext>
            </a:extLst>
          </p:cNvPr>
          <p:cNvSpPr>
            <a:spLocks noGrp="1"/>
          </p:cNvSpPr>
          <p:nvPr>
            <p:ph idx="1"/>
          </p:nvPr>
        </p:nvSpPr>
        <p:spPr>
          <a:xfrm>
            <a:off x="647701" y="1046922"/>
            <a:ext cx="5249516" cy="5358360"/>
          </a:xfrm>
        </p:spPr>
        <p:txBody>
          <a:bodyPr>
            <a:normAutofit/>
          </a:bodyPr>
          <a:lstStyle/>
          <a:p>
            <a:pPr lvl="0">
              <a:buClr>
                <a:srgbClr val="ACD433"/>
              </a:buClr>
            </a:pPr>
            <a:r>
              <a:rPr lang="en-US" dirty="0"/>
              <a:t>Concrete Drainage Pipes Installed circa 1960</a:t>
            </a:r>
          </a:p>
          <a:p>
            <a:pPr lvl="0">
              <a:buClr>
                <a:srgbClr val="ACD433"/>
              </a:buClr>
            </a:pPr>
            <a:r>
              <a:rPr lang="en-US" dirty="0"/>
              <a:t>2 Drainage Locations were failing and have been repaired</a:t>
            </a:r>
          </a:p>
          <a:p>
            <a:pPr lvl="1">
              <a:buClr>
                <a:srgbClr val="ACD433"/>
              </a:buClr>
            </a:pPr>
            <a:r>
              <a:rPr lang="en-US" dirty="0"/>
              <a:t>Prior to work beginning, </a:t>
            </a:r>
          </a:p>
          <a:p>
            <a:pPr lvl="1">
              <a:buClr>
                <a:srgbClr val="ACD433"/>
              </a:buClr>
            </a:pPr>
            <a:r>
              <a:rPr lang="en-US" dirty="0"/>
              <a:t>Between Maintenance Department Building and Shuffleboard Courts (202 linear feet)</a:t>
            </a:r>
          </a:p>
          <a:p>
            <a:pPr lvl="1">
              <a:buClr>
                <a:srgbClr val="ACD433"/>
              </a:buClr>
            </a:pPr>
            <a:r>
              <a:rPr lang="en-US" dirty="0"/>
              <a:t>Engineering &amp; Permits = $50,000</a:t>
            </a:r>
          </a:p>
          <a:p>
            <a:pPr lvl="1">
              <a:buClr>
                <a:srgbClr val="ACD433"/>
              </a:buClr>
            </a:pPr>
            <a:r>
              <a:rPr lang="en-US" dirty="0"/>
              <a:t>Cost to Repair = $115,500</a:t>
            </a:r>
          </a:p>
          <a:p>
            <a:pPr lvl="1">
              <a:buClr>
                <a:srgbClr val="ACD433"/>
              </a:buClr>
            </a:pPr>
            <a:r>
              <a:rPr lang="en-US" dirty="0"/>
              <a:t>Parallel to Washington Avenue (250 linear feet)</a:t>
            </a:r>
          </a:p>
          <a:p>
            <a:pPr lvl="1">
              <a:buClr>
                <a:srgbClr val="ACD433"/>
              </a:buClr>
            </a:pPr>
            <a:r>
              <a:rPr lang="en-US" dirty="0"/>
              <a:t>Cost to Repair = $91,950</a:t>
            </a:r>
          </a:p>
          <a:p>
            <a:pPr marL="0" lvl="1">
              <a:buClr>
                <a:srgbClr val="ACD433"/>
              </a:buClr>
            </a:pPr>
            <a:r>
              <a:rPr lang="en-US" b="1" dirty="0">
                <a:solidFill>
                  <a:srgbClr val="FF0000"/>
                </a:solidFill>
              </a:rPr>
              <a:t>TOTAL COST = $257,450</a:t>
            </a:r>
          </a:p>
          <a:p>
            <a:endParaRPr lang="en-US" dirty="0"/>
          </a:p>
        </p:txBody>
      </p:sp>
      <p:pic>
        <p:nvPicPr>
          <p:cNvPr id="7" name="Picture 6" descr="A close up of a tree&#10;&#10;Description automatically generated">
            <a:extLst>
              <a:ext uri="{FF2B5EF4-FFF2-40B4-BE49-F238E27FC236}">
                <a16:creationId xmlns:a16="http://schemas.microsoft.com/office/drawing/2014/main" id="{A488517E-4F7A-49E2-BA63-F1902CEDADEF}"/>
              </a:ext>
            </a:extLst>
          </p:cNvPr>
          <p:cNvPicPr>
            <a:picLocks noChangeAspect="1"/>
          </p:cNvPicPr>
          <p:nvPr/>
        </p:nvPicPr>
        <p:blipFill rotWithShape="1">
          <a:blip r:embed="rId5"/>
          <a:srcRect l="12455" r="45300" b="-1"/>
          <a:stretch/>
        </p:blipFill>
        <p:spPr>
          <a:xfrm rot="5400000">
            <a:off x="7432672" y="2099750"/>
            <a:ext cx="3428540" cy="6087038"/>
          </a:xfrm>
          <a:prstGeom prst="rect">
            <a:avLst/>
          </a:prstGeom>
        </p:spPr>
      </p:pic>
      <p:sp>
        <p:nvSpPr>
          <p:cNvPr id="4" name="Slide Number Placeholder 3">
            <a:extLst>
              <a:ext uri="{FF2B5EF4-FFF2-40B4-BE49-F238E27FC236}">
                <a16:creationId xmlns:a16="http://schemas.microsoft.com/office/drawing/2014/main" id="{C8151E91-8E08-4B71-9346-7A15416D20CC}"/>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7605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E2A3-0576-437D-A5C1-849C777CD802}"/>
              </a:ext>
            </a:extLst>
          </p:cNvPr>
          <p:cNvSpPr>
            <a:spLocks noGrp="1"/>
          </p:cNvSpPr>
          <p:nvPr>
            <p:ph type="title"/>
          </p:nvPr>
        </p:nvSpPr>
        <p:spPr/>
        <p:txBody>
          <a:bodyPr/>
          <a:lstStyle/>
          <a:p>
            <a:r>
              <a:rPr lang="en-US" dirty="0"/>
              <a:t>Stormwater Repair Completed</a:t>
            </a:r>
          </a:p>
        </p:txBody>
      </p:sp>
      <p:pic>
        <p:nvPicPr>
          <p:cNvPr id="4" name="Picture 3">
            <a:extLst>
              <a:ext uri="{FF2B5EF4-FFF2-40B4-BE49-F238E27FC236}">
                <a16:creationId xmlns:a16="http://schemas.microsoft.com/office/drawing/2014/main" id="{D8F1AF7C-6718-4074-8D18-47F165AB2B36}"/>
              </a:ext>
            </a:extLst>
          </p:cNvPr>
          <p:cNvPicPr>
            <a:picLocks noChangeAspect="1"/>
          </p:cNvPicPr>
          <p:nvPr/>
        </p:nvPicPr>
        <p:blipFill>
          <a:blip r:embed="rId2"/>
          <a:stretch>
            <a:fillRect/>
          </a:stretch>
        </p:blipFill>
        <p:spPr>
          <a:xfrm>
            <a:off x="6096000" y="2045775"/>
            <a:ext cx="5424407" cy="4068305"/>
          </a:xfrm>
          <a:prstGeom prst="rect">
            <a:avLst/>
          </a:prstGeom>
        </p:spPr>
      </p:pic>
      <p:pic>
        <p:nvPicPr>
          <p:cNvPr id="6" name="Picture 5">
            <a:extLst>
              <a:ext uri="{FF2B5EF4-FFF2-40B4-BE49-F238E27FC236}">
                <a16:creationId xmlns:a16="http://schemas.microsoft.com/office/drawing/2014/main" id="{B9BC6658-160D-49A7-B83C-6FAE1546C33B}"/>
              </a:ext>
            </a:extLst>
          </p:cNvPr>
          <p:cNvPicPr>
            <a:picLocks noChangeAspect="1"/>
          </p:cNvPicPr>
          <p:nvPr/>
        </p:nvPicPr>
        <p:blipFill>
          <a:blip r:embed="rId3"/>
          <a:stretch>
            <a:fillRect/>
          </a:stretch>
        </p:blipFill>
        <p:spPr>
          <a:xfrm>
            <a:off x="206644" y="2045775"/>
            <a:ext cx="5589722" cy="4192292"/>
          </a:xfrm>
          <a:prstGeom prst="rect">
            <a:avLst/>
          </a:prstGeom>
        </p:spPr>
      </p:pic>
      <p:sp>
        <p:nvSpPr>
          <p:cNvPr id="3" name="Slide Number Placeholder 2">
            <a:extLst>
              <a:ext uri="{FF2B5EF4-FFF2-40B4-BE49-F238E27FC236}">
                <a16:creationId xmlns:a16="http://schemas.microsoft.com/office/drawing/2014/main" id="{ACAF22D0-B1A9-4418-A3F0-A0D75E5848BD}"/>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2126699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3E71-1F5B-427C-8B22-9C57CFF3A23A}"/>
              </a:ext>
            </a:extLst>
          </p:cNvPr>
          <p:cNvSpPr>
            <a:spLocks noGrp="1"/>
          </p:cNvSpPr>
          <p:nvPr>
            <p:ph type="title"/>
          </p:nvPr>
        </p:nvSpPr>
        <p:spPr>
          <a:xfrm>
            <a:off x="646111" y="452718"/>
            <a:ext cx="9404723" cy="912256"/>
          </a:xfrm>
        </p:spPr>
        <p:txBody>
          <a:bodyPr/>
          <a:lstStyle/>
          <a:p>
            <a:r>
              <a:rPr lang="en-US" dirty="0"/>
              <a:t>Future Issues</a:t>
            </a:r>
          </a:p>
        </p:txBody>
      </p:sp>
      <p:sp>
        <p:nvSpPr>
          <p:cNvPr id="3" name="Content Placeholder 2">
            <a:extLst>
              <a:ext uri="{FF2B5EF4-FFF2-40B4-BE49-F238E27FC236}">
                <a16:creationId xmlns:a16="http://schemas.microsoft.com/office/drawing/2014/main" id="{2100E049-3FB9-4957-9C91-2B0776A7BA96}"/>
              </a:ext>
            </a:extLst>
          </p:cNvPr>
          <p:cNvSpPr>
            <a:spLocks noGrp="1"/>
          </p:cNvSpPr>
          <p:nvPr>
            <p:ph idx="1"/>
          </p:nvPr>
        </p:nvSpPr>
        <p:spPr>
          <a:xfrm>
            <a:off x="1104293" y="1616690"/>
            <a:ext cx="8946541" cy="4574385"/>
          </a:xfrm>
        </p:spPr>
        <p:txBody>
          <a:bodyPr>
            <a:normAutofit lnSpcReduction="10000"/>
          </a:bodyPr>
          <a:lstStyle/>
          <a:p>
            <a:r>
              <a:rPr lang="en-US" dirty="0"/>
              <a:t>Miles of additional concrete drainage pipes located throughout Village 1.</a:t>
            </a:r>
          </a:p>
          <a:p>
            <a:r>
              <a:rPr lang="en-US" dirty="0"/>
              <a:t>All existing drainage pipes are original to the 1960 site work completed in Village 1.</a:t>
            </a:r>
          </a:p>
          <a:p>
            <a:r>
              <a:rPr lang="en-US" dirty="0"/>
              <a:t>Now that we are seeing these storm sewer failures in certain areas and know the relative costs associated with the repairs, we need to anticipate more storm sewer failures in the future.</a:t>
            </a:r>
          </a:p>
          <a:p>
            <a:r>
              <a:rPr lang="en-US" dirty="0"/>
              <a:t>Currently, with the estimates provided to the Co-op, we are looking at a cost of approximately $370 per linear foot for replacement of storm sewer piping.</a:t>
            </a:r>
          </a:p>
          <a:p>
            <a:r>
              <a:rPr lang="en-US" dirty="0"/>
              <a:t>Anticipated Cost, potentially millions to repair/replace.</a:t>
            </a:r>
          </a:p>
          <a:p>
            <a:r>
              <a:rPr lang="en-US" dirty="0"/>
              <a:t>We are looking into getting a camera scope of the existing conditions.</a:t>
            </a:r>
          </a:p>
          <a:p>
            <a:endParaRPr lang="en-US" dirty="0"/>
          </a:p>
          <a:p>
            <a:endParaRPr lang="en-US" dirty="0"/>
          </a:p>
        </p:txBody>
      </p:sp>
      <p:sp>
        <p:nvSpPr>
          <p:cNvPr id="4" name="Slide Number Placeholder 3">
            <a:extLst>
              <a:ext uri="{FF2B5EF4-FFF2-40B4-BE49-F238E27FC236}">
                <a16:creationId xmlns:a16="http://schemas.microsoft.com/office/drawing/2014/main" id="{AB47646E-0BBF-443B-8EC8-F890EB0763B0}"/>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267477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5EC1-72C1-47C0-8CD6-CD305B3CA8CA}"/>
              </a:ext>
            </a:extLst>
          </p:cNvPr>
          <p:cNvSpPr>
            <a:spLocks noGrp="1"/>
          </p:cNvSpPr>
          <p:nvPr>
            <p:ph type="title"/>
          </p:nvPr>
        </p:nvSpPr>
        <p:spPr>
          <a:xfrm>
            <a:off x="647701" y="452718"/>
            <a:ext cx="3978790" cy="1400530"/>
          </a:xfrm>
        </p:spPr>
        <p:txBody>
          <a:bodyPr>
            <a:normAutofit/>
          </a:bodyPr>
          <a:lstStyle/>
          <a:p>
            <a:r>
              <a:rPr lang="en-US" dirty="0"/>
              <a:t>Current Issues</a:t>
            </a:r>
          </a:p>
        </p:txBody>
      </p:sp>
      <p:pic>
        <p:nvPicPr>
          <p:cNvPr id="5" name="Picture 4" descr="A body of water&#10;&#10;Description automatically generated">
            <a:extLst>
              <a:ext uri="{FF2B5EF4-FFF2-40B4-BE49-F238E27FC236}">
                <a16:creationId xmlns:a16="http://schemas.microsoft.com/office/drawing/2014/main" id="{B02B3B49-A571-4F67-B5ED-10AC07C3A13D}"/>
              </a:ext>
            </a:extLst>
          </p:cNvPr>
          <p:cNvPicPr>
            <a:picLocks noChangeAspect="1"/>
          </p:cNvPicPr>
          <p:nvPr/>
        </p:nvPicPr>
        <p:blipFill rotWithShape="1">
          <a:blip r:embed="rId4"/>
          <a:srcRect t="14322" r="3" b="19167"/>
          <a:stretch/>
        </p:blipFill>
        <p:spPr>
          <a:xfrm>
            <a:off x="5316658" y="10"/>
            <a:ext cx="6873804" cy="3428988"/>
          </a:xfrm>
          <a:prstGeom prst="rect">
            <a:avLst/>
          </a:prstGeom>
        </p:spPr>
      </p:pic>
      <p:sp>
        <p:nvSpPr>
          <p:cNvPr id="14" name="Rectangle 13">
            <a:extLst>
              <a:ext uri="{FF2B5EF4-FFF2-40B4-BE49-F238E27FC236}">
                <a16:creationId xmlns:a16="http://schemas.microsoft.com/office/drawing/2014/main" id="{ADD45ADE-A3FD-4347-8EA1-1AEAE1374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80E4F67-B288-4321-AD91-A4CC5E81040F}"/>
              </a:ext>
            </a:extLst>
          </p:cNvPr>
          <p:cNvSpPr>
            <a:spLocks noGrp="1"/>
          </p:cNvSpPr>
          <p:nvPr>
            <p:ph idx="1"/>
          </p:nvPr>
        </p:nvSpPr>
        <p:spPr>
          <a:xfrm>
            <a:off x="647701" y="2052918"/>
            <a:ext cx="3977971" cy="4195481"/>
          </a:xfrm>
        </p:spPr>
        <p:txBody>
          <a:bodyPr>
            <a:normAutofit/>
          </a:bodyPr>
          <a:lstStyle/>
          <a:p>
            <a:r>
              <a:rPr lang="en-US" dirty="0"/>
              <a:t>Dams are located in the drainage ponds behind Highland Drive.</a:t>
            </a:r>
          </a:p>
          <a:p>
            <a:r>
              <a:rPr lang="en-US" dirty="0"/>
              <a:t>First dam is failing and second dam has failed.</a:t>
            </a:r>
          </a:p>
          <a:p>
            <a:r>
              <a:rPr lang="en-US" dirty="0"/>
              <a:t>Lucky for us, the beavers have thankfully built their own dams in front of this second failed dam.</a:t>
            </a:r>
          </a:p>
          <a:p>
            <a:endParaRPr lang="en-US" dirty="0"/>
          </a:p>
          <a:p>
            <a:endParaRPr lang="en-US" dirty="0"/>
          </a:p>
        </p:txBody>
      </p:sp>
      <p:pic>
        <p:nvPicPr>
          <p:cNvPr id="7" name="Picture 6" descr="A body of water&#10;&#10;Description automatically generated">
            <a:extLst>
              <a:ext uri="{FF2B5EF4-FFF2-40B4-BE49-F238E27FC236}">
                <a16:creationId xmlns:a16="http://schemas.microsoft.com/office/drawing/2014/main" id="{003440B1-5CC7-44E6-BD9C-0818DDCC8B06}"/>
              </a:ext>
            </a:extLst>
          </p:cNvPr>
          <p:cNvPicPr>
            <a:picLocks noChangeAspect="1"/>
          </p:cNvPicPr>
          <p:nvPr/>
        </p:nvPicPr>
        <p:blipFill rotWithShape="1">
          <a:blip r:embed="rId5"/>
          <a:srcRect l="5335" r="19493"/>
          <a:stretch/>
        </p:blipFill>
        <p:spPr>
          <a:xfrm>
            <a:off x="5316658" y="3428998"/>
            <a:ext cx="3436902" cy="3428998"/>
          </a:xfrm>
          <a:prstGeom prst="rect">
            <a:avLst/>
          </a:prstGeom>
        </p:spPr>
      </p:pic>
      <p:pic>
        <p:nvPicPr>
          <p:cNvPr id="9" name="Picture 8" descr="A close up of a rock&#10;&#10;Description automatically generated">
            <a:extLst>
              <a:ext uri="{FF2B5EF4-FFF2-40B4-BE49-F238E27FC236}">
                <a16:creationId xmlns:a16="http://schemas.microsoft.com/office/drawing/2014/main" id="{CBC4B012-A889-4FCF-8B07-F00547518683}"/>
              </a:ext>
            </a:extLst>
          </p:cNvPr>
          <p:cNvPicPr>
            <a:picLocks noChangeAspect="1"/>
          </p:cNvPicPr>
          <p:nvPr/>
        </p:nvPicPr>
        <p:blipFill rotWithShape="1">
          <a:blip r:embed="rId6"/>
          <a:srcRect r="25170" b="-3"/>
          <a:stretch/>
        </p:blipFill>
        <p:spPr>
          <a:xfrm rot="5400000">
            <a:off x="8757513" y="3425045"/>
            <a:ext cx="3428996" cy="3436902"/>
          </a:xfrm>
          <a:prstGeom prst="rect">
            <a:avLst/>
          </a:prstGeom>
        </p:spPr>
      </p:pic>
      <p:cxnSp>
        <p:nvCxnSpPr>
          <p:cNvPr id="16" name="Straight Connector 15">
            <a:extLst>
              <a:ext uri="{FF2B5EF4-FFF2-40B4-BE49-F238E27FC236}">
                <a16:creationId xmlns:a16="http://schemas.microsoft.com/office/drawing/2014/main" id="{C5B893B6-3536-4763-A5A0-07B7DFA291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3560" y="3428998"/>
            <a:ext cx="0" cy="342899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A655D-DD6A-431B-84B5-B5278B1AF6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16658" y="3428998"/>
            <a:ext cx="68738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D52511F-50F2-40A8-8550-60DB17F841ED}"/>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172280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5720-D30E-4608-9FCC-C813F0BC1471}"/>
              </a:ext>
            </a:extLst>
          </p:cNvPr>
          <p:cNvSpPr>
            <a:spLocks noGrp="1"/>
          </p:cNvSpPr>
          <p:nvPr>
            <p:ph type="title"/>
          </p:nvPr>
        </p:nvSpPr>
        <p:spPr>
          <a:xfrm>
            <a:off x="646111" y="452718"/>
            <a:ext cx="9404723" cy="859247"/>
          </a:xfrm>
        </p:spPr>
        <p:txBody>
          <a:bodyPr/>
          <a:lstStyle/>
          <a:p>
            <a:r>
              <a:rPr lang="en-US" dirty="0"/>
              <a:t>Future Issues</a:t>
            </a:r>
          </a:p>
        </p:txBody>
      </p:sp>
      <p:sp>
        <p:nvSpPr>
          <p:cNvPr id="3" name="Content Placeholder 2">
            <a:extLst>
              <a:ext uri="{FF2B5EF4-FFF2-40B4-BE49-F238E27FC236}">
                <a16:creationId xmlns:a16="http://schemas.microsoft.com/office/drawing/2014/main" id="{85ED9EE2-FE73-4575-8B6E-656A3B73ACB9}"/>
              </a:ext>
            </a:extLst>
          </p:cNvPr>
          <p:cNvSpPr>
            <a:spLocks noGrp="1"/>
          </p:cNvSpPr>
          <p:nvPr>
            <p:ph idx="1"/>
          </p:nvPr>
        </p:nvSpPr>
        <p:spPr>
          <a:xfrm>
            <a:off x="1103312" y="1311966"/>
            <a:ext cx="8946541" cy="4936434"/>
          </a:xfrm>
        </p:spPr>
        <p:txBody>
          <a:bodyPr/>
          <a:lstStyle/>
          <a:p>
            <a:r>
              <a:rPr lang="en-US" dirty="0"/>
              <a:t>The drainage ponds add a natural aesthetic to the village, besides offering a place for stormwater to go to.</a:t>
            </a:r>
          </a:p>
          <a:p>
            <a:r>
              <a:rPr lang="en-US" dirty="0"/>
              <a:t>The dams provide protection from soil erosion and flooding.</a:t>
            </a:r>
          </a:p>
          <a:p>
            <a:r>
              <a:rPr lang="en-US" dirty="0"/>
              <a:t>If the dams fail completely, we could have a similar situation to that on Schoolhouse Road by the Village 2 entrance. A dry ugly basin that is really an eyesore.</a:t>
            </a:r>
          </a:p>
          <a:p>
            <a:r>
              <a:rPr lang="en-US" dirty="0"/>
              <a:t>NJDEP and the Pinelands Commission permitting costs would be required, as well as engineering plans and design to meet current stormwater management plans.  These ‘soft’ costs will be tens of thousands of dollars.</a:t>
            </a:r>
          </a:p>
          <a:p>
            <a:r>
              <a:rPr lang="en-US" dirty="0"/>
              <a:t>Total cost for replacement of the dams along Highland is estimated at a minimum of $500,000.</a:t>
            </a:r>
          </a:p>
        </p:txBody>
      </p:sp>
      <p:sp>
        <p:nvSpPr>
          <p:cNvPr id="4" name="Slide Number Placeholder 3">
            <a:extLst>
              <a:ext uri="{FF2B5EF4-FFF2-40B4-BE49-F238E27FC236}">
                <a16:creationId xmlns:a16="http://schemas.microsoft.com/office/drawing/2014/main" id="{26D3D0B9-968F-4749-A090-AD6384BB436A}"/>
              </a:ext>
            </a:extLst>
          </p:cNvPr>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66929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1178</Words>
  <Application>Microsoft Office PowerPoint</Application>
  <PresentationFormat>Widescreen</PresentationFormat>
  <Paragraphs>156</Paragraphs>
  <Slides>27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Wingdings 3</vt:lpstr>
      <vt:lpstr>Ion</vt:lpstr>
      <vt:lpstr>CRESTWOOD   VILLAGE 1</vt:lpstr>
      <vt:lpstr>Introduction &amp; Village Information</vt:lpstr>
      <vt:lpstr>PowerPoint Presentation</vt:lpstr>
      <vt:lpstr>Storm Drains and Village Drainage</vt:lpstr>
      <vt:lpstr>Current Issues</vt:lpstr>
      <vt:lpstr>Stormwater Repair Completed</vt:lpstr>
      <vt:lpstr>Future Issues</vt:lpstr>
      <vt:lpstr>Current Issues</vt:lpstr>
      <vt:lpstr>Future Issues</vt:lpstr>
      <vt:lpstr>Driveways</vt:lpstr>
      <vt:lpstr>Current and Future Issues</vt:lpstr>
      <vt:lpstr>Crawlspaces</vt:lpstr>
      <vt:lpstr>Current Issues</vt:lpstr>
      <vt:lpstr>CRAWLSPACE WATER</vt:lpstr>
      <vt:lpstr>CRAWLSPACE INSULATION DAMAGED FROM EXCESSIVE MOISTURE</vt:lpstr>
      <vt:lpstr>PowerPoint Presentation</vt:lpstr>
      <vt:lpstr>ENCAPSULATION SYSTEM</vt:lpstr>
      <vt:lpstr>PowerPoint Presentation</vt:lpstr>
      <vt:lpstr>Foundation Issues</vt:lpstr>
      <vt:lpstr>Other crawlspace issues:  Aging Plumbing and Framing Systems </vt:lpstr>
      <vt:lpstr>PowerPoint Presentation</vt:lpstr>
      <vt:lpstr>Aging Plumbing System</vt:lpstr>
      <vt:lpstr>ROOFING</vt:lpstr>
      <vt:lpstr>Current Issues</vt:lpstr>
      <vt:lpstr>PowerPoint Presentation</vt:lpstr>
      <vt:lpstr>PowerPoint Presentation</vt:lpstr>
      <vt:lpstr>Future Issues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CRESTWOOD   VILLAGE 1</dc:title>
  <dc:creator>Chris Peschock</dc:creator>
  <cp:lastModifiedBy>Nancy Dixon</cp:lastModifiedBy>
  <cp:revision>4</cp:revision>
  <dcterms:created xsi:type="dcterms:W3CDTF">2019-03-21T14:31:37Z</dcterms:created>
  <dcterms:modified xsi:type="dcterms:W3CDTF">2019-03-26T17:23:12Z</dcterms:modified>
</cp:coreProperties>
</file>